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6" r:id="rId2"/>
    <p:sldId id="316" r:id="rId3"/>
    <p:sldId id="340" r:id="rId4"/>
    <p:sldId id="341" r:id="rId5"/>
    <p:sldId id="342" r:id="rId6"/>
    <p:sldId id="343" r:id="rId7"/>
    <p:sldId id="344" r:id="rId8"/>
    <p:sldId id="386" r:id="rId9"/>
    <p:sldId id="387" r:id="rId10"/>
    <p:sldId id="346" r:id="rId11"/>
    <p:sldId id="370" r:id="rId12"/>
    <p:sldId id="371" r:id="rId13"/>
    <p:sldId id="261" r:id="rId14"/>
    <p:sldId id="373" r:id="rId15"/>
    <p:sldId id="260" r:id="rId16"/>
    <p:sldId id="259" r:id="rId17"/>
    <p:sldId id="375" r:id="rId18"/>
    <p:sldId id="377" r:id="rId19"/>
    <p:sldId id="378" r:id="rId20"/>
    <p:sldId id="379" r:id="rId21"/>
    <p:sldId id="380" r:id="rId22"/>
    <p:sldId id="374" r:id="rId23"/>
    <p:sldId id="381" r:id="rId24"/>
    <p:sldId id="382" r:id="rId25"/>
    <p:sldId id="383" r:id="rId26"/>
    <p:sldId id="384" r:id="rId27"/>
    <p:sldId id="385" r:id="rId28"/>
  </p:sldIdLst>
  <p:sldSz cx="10260013" cy="6858000"/>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23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CBED"/>
    <a:srgbClr val="EADCED"/>
    <a:srgbClr val="EAD3ED"/>
    <a:srgbClr val="DEC8DF"/>
    <a:srgbClr val="413851"/>
    <a:srgbClr val="64647D"/>
    <a:srgbClr val="9B9ABF"/>
    <a:srgbClr val="000001"/>
    <a:srgbClr val="EAA4E8"/>
    <a:srgbClr val="9408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40" autoAdjust="0"/>
    <p:restoredTop sz="77386" autoAdjust="0"/>
  </p:normalViewPr>
  <p:slideViewPr>
    <p:cSldViewPr snapToGrid="0" snapToObjects="1">
      <p:cViewPr varScale="1">
        <p:scale>
          <a:sx n="94" d="100"/>
          <a:sy n="94" d="100"/>
        </p:scale>
        <p:origin x="870" y="84"/>
      </p:cViewPr>
      <p:guideLst>
        <p:guide orient="horz" pos="2160"/>
        <p:guide pos="3231"/>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F15E35-0491-B541-AA99-F32A270D3F5C}" type="datetimeFigureOut">
              <a:rPr lang="nl-NL" smtClean="0"/>
              <a:pPr/>
              <a:t>12-3-2024</a:t>
            </a:fld>
            <a:endParaRPr lang="nl-NL"/>
          </a:p>
        </p:txBody>
      </p:sp>
      <p:sp>
        <p:nvSpPr>
          <p:cNvPr id="4" name="Tijdelijke aanduiding voor dia-afbeelding 3"/>
          <p:cNvSpPr>
            <a:spLocks noGrp="1" noRot="1" noChangeAspect="1"/>
          </p:cNvSpPr>
          <p:nvPr>
            <p:ph type="sldImg" idx="2"/>
          </p:nvPr>
        </p:nvSpPr>
        <p:spPr>
          <a:xfrm>
            <a:off x="865188" y="685800"/>
            <a:ext cx="5127625"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A92A28-3895-2D49-8F51-EBBED2F1A71C}"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sz="1200" dirty="0">
                <a:effectLst/>
                <a:latin typeface="Calibri" panose="020F0502020204030204" pitchFamily="34" charset="0"/>
                <a:ea typeface="Calibri" panose="020F0502020204030204" pitchFamily="34" charset="0"/>
              </a:rPr>
              <a:t>In 2022 is het in gereedheid brengen van de applicatie VBHC voor Bijzondere Tandheelkunde, de Bijtmeter, volbracht. Dat betekent dat Bijtmeter, de komende drie jaar (2023, 2024 en 2025) beschikbaar kan worden gesteld voor max. 21 CBT die zich melden. Dit betreft alle </a:t>
            </a:r>
            <a:r>
              <a:rPr lang="nl-NL" sz="1200" dirty="0" err="1">
                <a:effectLst/>
                <a:latin typeface="Calibri" panose="020F0502020204030204" pitchFamily="34" charset="0"/>
                <a:ea typeface="Calibri" panose="020F0502020204030204" pitchFamily="34" charset="0"/>
              </a:rPr>
              <a:t>CBT’s</a:t>
            </a:r>
            <a:r>
              <a:rPr lang="nl-NL" sz="1200" dirty="0">
                <a:effectLst/>
                <a:latin typeface="Calibri" panose="020F0502020204030204" pitchFamily="34" charset="0"/>
                <a:ea typeface="Calibri" panose="020F0502020204030204" pitchFamily="34" charset="0"/>
              </a:rPr>
              <a:t>, dus zowel de CBT met financiering volgens de X731 én X831. </a:t>
            </a:r>
          </a:p>
          <a:p>
            <a:endParaRPr lang="nl-NL" dirty="0"/>
          </a:p>
        </p:txBody>
      </p:sp>
      <p:sp>
        <p:nvSpPr>
          <p:cNvPr id="4" name="Tijdelijke aanduiding voor dianummer 3"/>
          <p:cNvSpPr>
            <a:spLocks noGrp="1"/>
          </p:cNvSpPr>
          <p:nvPr>
            <p:ph type="sldNum" sz="quarter" idx="5"/>
          </p:nvPr>
        </p:nvSpPr>
        <p:spPr/>
        <p:txBody>
          <a:bodyPr/>
          <a:lstStyle/>
          <a:p>
            <a:fld id="{D4A92A28-3895-2D49-8F51-EBBED2F1A71C}" type="slidenum">
              <a:rPr lang="nl-NL" smtClean="0"/>
              <a:pPr/>
              <a:t>3</a:t>
            </a:fld>
            <a:endParaRPr lang="nl-NL"/>
          </a:p>
        </p:txBody>
      </p:sp>
    </p:spTree>
    <p:extLst>
      <p:ext uri="{BB962C8B-B14F-4D97-AF65-F5344CB8AC3E}">
        <p14:creationId xmlns:p14="http://schemas.microsoft.com/office/powerpoint/2010/main" val="1943664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73D387-9FCF-08DD-960E-8D92C368536A}"/>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0EB9C594-CA2F-4DF2-030E-B972AE6AAD93}"/>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0C90F383-E6AF-A326-6B86-A76F9D72A974}"/>
              </a:ext>
            </a:extLst>
          </p:cNvPr>
          <p:cNvSpPr>
            <a:spLocks noGrp="1"/>
          </p:cNvSpPr>
          <p:nvPr>
            <p:ph type="body" idx="1"/>
          </p:nvPr>
        </p:nvSpPr>
        <p:spPr/>
        <p:txBody>
          <a:bodyPr/>
          <a:lstStyle/>
          <a:p>
            <a:endParaRPr lang="nl-NL" dirty="0"/>
          </a:p>
        </p:txBody>
      </p:sp>
      <p:sp>
        <p:nvSpPr>
          <p:cNvPr id="4" name="Tijdelijke aanduiding voor dianummer 3">
            <a:extLst>
              <a:ext uri="{FF2B5EF4-FFF2-40B4-BE49-F238E27FC236}">
                <a16:creationId xmlns:a16="http://schemas.microsoft.com/office/drawing/2014/main" id="{6CAC3B51-5D76-915A-B80A-0897CC6E9D05}"/>
              </a:ext>
            </a:extLst>
          </p:cNvPr>
          <p:cNvSpPr>
            <a:spLocks noGrp="1"/>
          </p:cNvSpPr>
          <p:nvPr>
            <p:ph type="sldNum" sz="quarter" idx="5"/>
          </p:nvPr>
        </p:nvSpPr>
        <p:spPr/>
        <p:txBody>
          <a:bodyPr/>
          <a:lstStyle/>
          <a:p>
            <a:fld id="{D4A92A28-3895-2D49-8F51-EBBED2F1A71C}" type="slidenum">
              <a:rPr lang="nl-NL" smtClean="0"/>
              <a:pPr/>
              <a:t>12</a:t>
            </a:fld>
            <a:endParaRPr lang="nl-NL"/>
          </a:p>
        </p:txBody>
      </p:sp>
    </p:spTree>
    <p:extLst>
      <p:ext uri="{BB962C8B-B14F-4D97-AF65-F5344CB8AC3E}">
        <p14:creationId xmlns:p14="http://schemas.microsoft.com/office/powerpoint/2010/main" val="26434923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D13798-C3B3-B0DF-2A55-BE46B93DB486}"/>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8DADA2CA-EC38-5BA9-6BBD-740466E5C5A8}"/>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7EC3E6A1-B975-C4E9-BDB5-F0624CBF8074}"/>
              </a:ext>
            </a:extLst>
          </p:cNvPr>
          <p:cNvSpPr>
            <a:spLocks noGrp="1"/>
          </p:cNvSpPr>
          <p:nvPr>
            <p:ph type="body" idx="1"/>
          </p:nvPr>
        </p:nvSpPr>
        <p:spPr/>
        <p:txBody>
          <a:bodyPr/>
          <a:lstStyle/>
          <a:p>
            <a:endParaRPr lang="nl-NL" dirty="0"/>
          </a:p>
        </p:txBody>
      </p:sp>
      <p:sp>
        <p:nvSpPr>
          <p:cNvPr id="4" name="Tijdelijke aanduiding voor dianummer 3">
            <a:extLst>
              <a:ext uri="{FF2B5EF4-FFF2-40B4-BE49-F238E27FC236}">
                <a16:creationId xmlns:a16="http://schemas.microsoft.com/office/drawing/2014/main" id="{588EC4DC-3ED0-4137-BCB8-39337D05529A}"/>
              </a:ext>
            </a:extLst>
          </p:cNvPr>
          <p:cNvSpPr>
            <a:spLocks noGrp="1"/>
          </p:cNvSpPr>
          <p:nvPr>
            <p:ph type="sldNum" sz="quarter" idx="5"/>
          </p:nvPr>
        </p:nvSpPr>
        <p:spPr/>
        <p:txBody>
          <a:bodyPr/>
          <a:lstStyle/>
          <a:p>
            <a:fld id="{D4A92A28-3895-2D49-8F51-EBBED2F1A71C}" type="slidenum">
              <a:rPr lang="nl-NL" smtClean="0"/>
              <a:pPr/>
              <a:t>14</a:t>
            </a:fld>
            <a:endParaRPr lang="nl-NL"/>
          </a:p>
        </p:txBody>
      </p:sp>
    </p:spTree>
    <p:extLst>
      <p:ext uri="{BB962C8B-B14F-4D97-AF65-F5344CB8AC3E}">
        <p14:creationId xmlns:p14="http://schemas.microsoft.com/office/powerpoint/2010/main" val="39612084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3F8212-3D85-8BE7-19ED-B5BA2B8496DC}"/>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496CB7A4-2229-5979-1223-C3E1F3CE59E1}"/>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DAF60397-10D1-59DF-5270-F4B2FB0E4E22}"/>
              </a:ext>
            </a:extLst>
          </p:cNvPr>
          <p:cNvSpPr>
            <a:spLocks noGrp="1"/>
          </p:cNvSpPr>
          <p:nvPr>
            <p:ph type="body" idx="1"/>
          </p:nvPr>
        </p:nvSpPr>
        <p:spPr/>
        <p:txBody>
          <a:bodyPr/>
          <a:lstStyle/>
          <a:p>
            <a:endParaRPr lang="nl-NL" dirty="0"/>
          </a:p>
        </p:txBody>
      </p:sp>
      <p:sp>
        <p:nvSpPr>
          <p:cNvPr id="4" name="Tijdelijke aanduiding voor dianummer 3">
            <a:extLst>
              <a:ext uri="{FF2B5EF4-FFF2-40B4-BE49-F238E27FC236}">
                <a16:creationId xmlns:a16="http://schemas.microsoft.com/office/drawing/2014/main" id="{71557206-C1CA-1886-D1FF-3E5DBD93C03D}"/>
              </a:ext>
            </a:extLst>
          </p:cNvPr>
          <p:cNvSpPr>
            <a:spLocks noGrp="1"/>
          </p:cNvSpPr>
          <p:nvPr>
            <p:ph type="sldNum" sz="quarter" idx="5"/>
          </p:nvPr>
        </p:nvSpPr>
        <p:spPr/>
        <p:txBody>
          <a:bodyPr/>
          <a:lstStyle/>
          <a:p>
            <a:fld id="{D4A92A28-3895-2D49-8F51-EBBED2F1A71C}" type="slidenum">
              <a:rPr lang="nl-NL" smtClean="0"/>
              <a:pPr/>
              <a:t>17</a:t>
            </a:fld>
            <a:endParaRPr lang="nl-NL"/>
          </a:p>
        </p:txBody>
      </p:sp>
    </p:spTree>
    <p:extLst>
      <p:ext uri="{BB962C8B-B14F-4D97-AF65-F5344CB8AC3E}">
        <p14:creationId xmlns:p14="http://schemas.microsoft.com/office/powerpoint/2010/main" val="25158250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BB1373-E8F5-61B9-C08C-3D81516C980B}"/>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6F6FCE87-D3B3-59A9-2842-1A91B69E2D56}"/>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B42F5124-54CE-A447-53B7-8D063BB9A774}"/>
              </a:ext>
            </a:extLst>
          </p:cNvPr>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sz="1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Aanvaardbaar zijn de werkelijke salariskosten van </a:t>
            </a:r>
            <a:r>
              <a:rPr lang="nl-NL" sz="1800" u="sng" kern="100" dirty="0">
                <a:solidFill>
                  <a:srgbClr val="008080"/>
                </a:solidFill>
                <a:effectLst/>
                <a:latin typeface="Calibri" panose="020F0502020204030204" pitchFamily="34" charset="0"/>
                <a:ea typeface="Calibri" panose="020F0502020204030204" pitchFamily="34" charset="0"/>
                <a:cs typeface="Calibri" panose="020F0502020204030204" pitchFamily="34" charset="0"/>
              </a:rPr>
              <a:t>orthodontisten, </a:t>
            </a:r>
            <a:r>
              <a:rPr lang="nl-NL" sz="1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tandartsen</a:t>
            </a:r>
            <a:r>
              <a:rPr lang="nl-NL" sz="1800" strike="sngStrike" kern="100"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rPr>
              <a:t> tot maximaal € 163.846,– </a:t>
            </a:r>
            <a:r>
              <a:rPr lang="nl-NL" sz="1800" u="sng" kern="100" dirty="0">
                <a:solidFill>
                  <a:srgbClr val="008080"/>
                </a:solidFill>
                <a:effectLst/>
                <a:latin typeface="RijksoverheidSansWebText-Regula"/>
                <a:ea typeface="Calibri" panose="020F0502020204030204" pitchFamily="34" charset="0"/>
                <a:cs typeface="Times New Roman" panose="02020603050405020304" pitchFamily="18" charset="0"/>
              </a:rPr>
              <a:t>, mondhygiënisten, </a:t>
            </a:r>
            <a:r>
              <a:rPr lang="nl-NL" sz="1800" u="sng" kern="100" dirty="0" err="1">
                <a:solidFill>
                  <a:srgbClr val="008080"/>
                </a:solidFill>
                <a:effectLst/>
                <a:latin typeface="RijksoverheidSansWebText-Regula"/>
                <a:ea typeface="Calibri" panose="020F0502020204030204" pitchFamily="34" charset="0"/>
                <a:cs typeface="Times New Roman" panose="02020603050405020304" pitchFamily="18" charset="0"/>
              </a:rPr>
              <a:t>tandprothetici</a:t>
            </a:r>
            <a:r>
              <a:rPr lang="nl-NL" sz="1800" u="sng" kern="100" dirty="0">
                <a:solidFill>
                  <a:srgbClr val="008080"/>
                </a:solidFill>
                <a:effectLst/>
                <a:latin typeface="RijksoverheidSansWebText-Regula"/>
                <a:ea typeface="Calibri" panose="020F0502020204030204" pitchFamily="34" charset="0"/>
                <a:cs typeface="Times New Roman" panose="02020603050405020304" pitchFamily="18" charset="0"/>
              </a:rPr>
              <a:t> en faciaal </a:t>
            </a:r>
            <a:r>
              <a:rPr lang="nl-NL" sz="1800" u="sng" kern="100" dirty="0" err="1">
                <a:solidFill>
                  <a:srgbClr val="008080"/>
                </a:solidFill>
                <a:effectLst/>
                <a:latin typeface="RijksoverheidSansWebText-Regula"/>
                <a:ea typeface="Calibri" panose="020F0502020204030204" pitchFamily="34" charset="0"/>
                <a:cs typeface="Times New Roman" panose="02020603050405020304" pitchFamily="18" charset="0"/>
              </a:rPr>
              <a:t>prothetisten</a:t>
            </a:r>
            <a:r>
              <a:rPr lang="nl-NL" sz="1800" u="sng" kern="100" dirty="0">
                <a:solidFill>
                  <a:srgbClr val="008080"/>
                </a:solidFill>
                <a:effectLst/>
                <a:latin typeface="RijksoverheidSansWebText-Regula"/>
                <a:ea typeface="Calibri" panose="020F0502020204030204" pitchFamily="34" charset="0"/>
                <a:cs typeface="Times New Roman" panose="02020603050405020304" pitchFamily="18" charset="0"/>
              </a:rPr>
              <a:t> (HBO) </a:t>
            </a:r>
            <a:r>
              <a:rPr lang="nl-NL" sz="1800" strike="sngStrike"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per jaar per 1,0 fte tandarts</a:t>
            </a:r>
            <a:r>
              <a:rPr lang="nl-NL" sz="1800" strike="sngStrike" kern="100"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rPr>
              <a:t>.</a:t>
            </a:r>
            <a:r>
              <a:rPr lang="nl-NL" sz="1800" u="sng" strike="sngStrike" kern="100" dirty="0">
                <a:solidFill>
                  <a:srgbClr val="FF0000"/>
                </a:solidFill>
                <a:effectLst/>
                <a:latin typeface="RijksoverheidSansWebText-Regula"/>
                <a:ea typeface="Calibri" panose="020F0502020204030204" pitchFamily="34" charset="0"/>
                <a:cs typeface="Times New Roman" panose="02020603050405020304" pitchFamily="18" charset="0"/>
              </a:rPr>
              <a:t> </a:t>
            </a:r>
            <a:r>
              <a:rPr lang="nl-NL" sz="1800" u="sng" kern="100" dirty="0">
                <a:solidFill>
                  <a:srgbClr val="008080"/>
                </a:solidFill>
                <a:effectLst/>
                <a:latin typeface="RijksoverheidSansWebText-Regula"/>
                <a:ea typeface="Calibri" panose="020F0502020204030204" pitchFamily="34" charset="0"/>
                <a:cs typeface="Times New Roman" panose="02020603050405020304" pitchFamily="18" charset="0"/>
              </a:rPr>
              <a:t>zoals hieronder aangegeven.</a:t>
            </a:r>
            <a:r>
              <a:rPr lang="nl-NL" sz="1800" kern="100" dirty="0">
                <a:effectLst/>
                <a:latin typeface="RijksoverheidSansWebText-Regula"/>
                <a:ea typeface="Calibri" panose="020F0502020204030204" pitchFamily="34" charset="0"/>
                <a:cs typeface="Times New Roman" panose="02020603050405020304" pitchFamily="18" charset="0"/>
              </a:rPr>
              <a:t> </a:t>
            </a:r>
            <a:r>
              <a:rPr lang="nl-NL" sz="1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Dit bedrag komt overeen met de arbeidskostencomponent </a:t>
            </a:r>
            <a:r>
              <a:rPr lang="nl-NL" sz="1800" strike="sngStrike" kern="100"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rPr>
              <a:t>voor de vrijgevestigde tandarts algemeen practicus. </a:t>
            </a:r>
            <a:r>
              <a:rPr lang="nl-NL" sz="1800" u="sng" kern="100" dirty="0">
                <a:solidFill>
                  <a:srgbClr val="008080"/>
                </a:solidFill>
                <a:effectLst/>
                <a:latin typeface="Calibri" panose="020F0502020204030204" pitchFamily="34" charset="0"/>
                <a:ea typeface="Calibri" panose="020F0502020204030204" pitchFamily="34" charset="0"/>
                <a:cs typeface="Calibri" panose="020F0502020204030204" pitchFamily="34" charset="0"/>
              </a:rPr>
              <a:t>geldend bij de salarisschalen van de CAO-ziekenhuizen per 1 juni 2024.</a:t>
            </a:r>
            <a:endParaRPr lang="nl-NL"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p:txBody>
      </p:sp>
      <p:sp>
        <p:nvSpPr>
          <p:cNvPr id="4" name="Tijdelijke aanduiding voor dianummer 3">
            <a:extLst>
              <a:ext uri="{FF2B5EF4-FFF2-40B4-BE49-F238E27FC236}">
                <a16:creationId xmlns:a16="http://schemas.microsoft.com/office/drawing/2014/main" id="{15261FEC-9443-40FA-F93C-2257C40624C9}"/>
              </a:ext>
            </a:extLst>
          </p:cNvPr>
          <p:cNvSpPr>
            <a:spLocks noGrp="1"/>
          </p:cNvSpPr>
          <p:nvPr>
            <p:ph type="sldNum" sz="quarter" idx="5"/>
          </p:nvPr>
        </p:nvSpPr>
        <p:spPr/>
        <p:txBody>
          <a:bodyPr/>
          <a:lstStyle/>
          <a:p>
            <a:fld id="{D4A92A28-3895-2D49-8F51-EBBED2F1A71C}" type="slidenum">
              <a:rPr lang="nl-NL" smtClean="0"/>
              <a:pPr/>
              <a:t>18</a:t>
            </a:fld>
            <a:endParaRPr lang="nl-NL"/>
          </a:p>
        </p:txBody>
      </p:sp>
    </p:spTree>
    <p:extLst>
      <p:ext uri="{BB962C8B-B14F-4D97-AF65-F5344CB8AC3E}">
        <p14:creationId xmlns:p14="http://schemas.microsoft.com/office/powerpoint/2010/main" val="1679920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353E7A-D0F7-597E-DFDF-BEEF2C2BBB37}"/>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A2DF3ED5-7137-E2C7-0ABF-5DAA21B4745C}"/>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A0FCB645-99C3-DBE5-52A5-031DDC9E8F2F}"/>
              </a:ext>
            </a:extLst>
          </p:cNvPr>
          <p:cNvSpPr>
            <a:spLocks noGrp="1"/>
          </p:cNvSpPr>
          <p:nvPr>
            <p:ph type="body" idx="1"/>
          </p:nvPr>
        </p:nvSpPr>
        <p:spPr/>
        <p:txBody>
          <a:bodyPr>
            <a:normAutofit fontScale="92500" lnSpcReduction="10000"/>
          </a:bodyPr>
          <a:lstStyle/>
          <a:p>
            <a:pPr fontAlgn="t">
              <a:spcAft>
                <a:spcPts val="960"/>
              </a:spcAft>
            </a:pPr>
            <a:r>
              <a:rPr lang="nl-NL" sz="1800" dirty="0">
                <a:solidFill>
                  <a:srgbClr val="000000"/>
                </a:solidFill>
                <a:effectLst/>
                <a:latin typeface="Calibri" panose="020F0502020204030204" pitchFamily="34" charset="0"/>
                <a:ea typeface="Times New Roman" panose="02020603050405020304" pitchFamily="18" charset="0"/>
              </a:rPr>
              <a:t>. Vergoeding management(taken)</a:t>
            </a:r>
            <a:endParaRPr lang="nl-NL" sz="1800" dirty="0">
              <a:effectLst/>
              <a:latin typeface="Times New Roman" panose="02020603050405020304" pitchFamily="18" charset="0"/>
              <a:ea typeface="Times New Roman" panose="02020603050405020304" pitchFamily="18" charset="0"/>
            </a:endParaRPr>
          </a:p>
          <a:p>
            <a:pPr fontAlgn="t">
              <a:spcAft>
                <a:spcPts val="960"/>
              </a:spcAft>
            </a:pPr>
            <a:r>
              <a:rPr lang="nl-NL" sz="1800" dirty="0">
                <a:solidFill>
                  <a:srgbClr val="000000"/>
                </a:solidFill>
                <a:effectLst/>
                <a:latin typeface="Calibri" panose="020F0502020204030204" pitchFamily="34" charset="0"/>
                <a:ea typeface="Times New Roman" panose="02020603050405020304" pitchFamily="18" charset="0"/>
              </a:rPr>
              <a:t>De aanvaardbare werkelijke kosten voor management(taken) zijn afhankelijk van het aantal fte tandartsen. Voor grotere instellingen (≥ 2,0 fte tandartsen) geldt als aanvaardbaar de werkelijke kosten tot maximaal € 20.627,– per 1,0 fte tandarts. Voor de kleinere instellingen (1,0 ≤ fte tandartsen &lt; 2,0) geldt als aanvaardbaar de werkelijke kosten tot maximaal € 10.314,– per jaar per 1,0 fte tandarts, met als voorwaarde dat er minimaal vier tandartsen (parttime) werkzaam moeten zijn om hiervoor in aanmerking te komen. De bedragen worden jaarlijks aangepast volgens het OVA-percentage.</a:t>
            </a:r>
            <a:endParaRPr lang="nl-NL" sz="1800" dirty="0">
              <a:effectLst/>
              <a:latin typeface="Times New Roman" panose="02020603050405020304" pitchFamily="18" charset="0"/>
              <a:ea typeface="Times New Roman" panose="02020603050405020304" pitchFamily="18" charset="0"/>
            </a:endParaRPr>
          </a:p>
          <a:p>
            <a:pPr fontAlgn="t">
              <a:spcAft>
                <a:spcPts val="960"/>
              </a:spcAft>
            </a:pPr>
            <a:r>
              <a:rPr lang="nl-NL" sz="1800" u="sng" dirty="0">
                <a:solidFill>
                  <a:srgbClr val="008080"/>
                </a:solidFill>
                <a:effectLst/>
                <a:latin typeface="Calibri" panose="020F0502020204030204" pitchFamily="34" charset="0"/>
                <a:ea typeface="Times New Roman" panose="02020603050405020304" pitchFamily="18" charset="0"/>
              </a:rPr>
              <a:t>In het geval dat een tandarts coördinerende of management taken verricht, valt die formatie en bijbehorende arbeidskostencomponent voor die taken onder deze post.</a:t>
            </a:r>
            <a:endParaRPr lang="nl-NL" sz="1800" dirty="0">
              <a:effectLst/>
              <a:latin typeface="Times New Roman" panose="02020603050405020304" pitchFamily="18" charset="0"/>
              <a:ea typeface="Times New Roman" panose="02020603050405020304" pitchFamily="18" charset="0"/>
            </a:endParaRPr>
          </a:p>
          <a:p>
            <a:endParaRPr lang="nl-NL" dirty="0"/>
          </a:p>
        </p:txBody>
      </p:sp>
      <p:sp>
        <p:nvSpPr>
          <p:cNvPr id="4" name="Tijdelijke aanduiding voor dianummer 3">
            <a:extLst>
              <a:ext uri="{FF2B5EF4-FFF2-40B4-BE49-F238E27FC236}">
                <a16:creationId xmlns:a16="http://schemas.microsoft.com/office/drawing/2014/main" id="{042771C1-C029-7020-F525-E4E2AE1F3364}"/>
              </a:ext>
            </a:extLst>
          </p:cNvPr>
          <p:cNvSpPr>
            <a:spLocks noGrp="1"/>
          </p:cNvSpPr>
          <p:nvPr>
            <p:ph type="sldNum" sz="quarter" idx="5"/>
          </p:nvPr>
        </p:nvSpPr>
        <p:spPr/>
        <p:txBody>
          <a:bodyPr/>
          <a:lstStyle/>
          <a:p>
            <a:fld id="{D4A92A28-3895-2D49-8F51-EBBED2F1A71C}" type="slidenum">
              <a:rPr lang="nl-NL" smtClean="0"/>
              <a:pPr/>
              <a:t>19</a:t>
            </a:fld>
            <a:endParaRPr lang="nl-NL"/>
          </a:p>
        </p:txBody>
      </p:sp>
    </p:spTree>
    <p:extLst>
      <p:ext uri="{BB962C8B-B14F-4D97-AF65-F5344CB8AC3E}">
        <p14:creationId xmlns:p14="http://schemas.microsoft.com/office/powerpoint/2010/main" val="7028380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EF8615-4BD4-743C-5CE8-2CC51F47273D}"/>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9FDE41EF-3320-EB24-6A02-DEDB3C185796}"/>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7145D4D4-9803-A1BF-E327-A3466CF03448}"/>
              </a:ext>
            </a:extLst>
          </p:cNvPr>
          <p:cNvSpPr>
            <a:spLocks noGrp="1"/>
          </p:cNvSpPr>
          <p:nvPr>
            <p:ph type="body" idx="1"/>
          </p:nvPr>
        </p:nvSpPr>
        <p:spPr/>
        <p:txBody>
          <a:bodyPr/>
          <a:lstStyle/>
          <a:p>
            <a:pPr fontAlgn="t">
              <a:spcAft>
                <a:spcPts val="960"/>
              </a:spcAft>
            </a:pPr>
            <a:r>
              <a:rPr lang="nl-NL" sz="1800" dirty="0">
                <a:solidFill>
                  <a:srgbClr val="000000"/>
                </a:solidFill>
                <a:effectLst/>
                <a:latin typeface="Calibri" panose="020F0502020204030204" pitchFamily="34" charset="0"/>
                <a:ea typeface="Times New Roman" panose="02020603050405020304" pitchFamily="18" charset="0"/>
              </a:rPr>
              <a:t>. Vergoeding ondersteunend (tandheelkundig) team</a:t>
            </a:r>
            <a:endParaRPr lang="nl-NL" sz="1800" dirty="0">
              <a:effectLst/>
              <a:latin typeface="Times New Roman" panose="02020603050405020304" pitchFamily="18" charset="0"/>
              <a:ea typeface="Times New Roman" panose="02020603050405020304" pitchFamily="18" charset="0"/>
            </a:endParaRPr>
          </a:p>
          <a:p>
            <a:pPr fontAlgn="t">
              <a:spcAft>
                <a:spcPts val="960"/>
              </a:spcAft>
            </a:pPr>
            <a:r>
              <a:rPr lang="nl-NL" sz="1800" dirty="0">
                <a:solidFill>
                  <a:srgbClr val="000000"/>
                </a:solidFill>
                <a:effectLst/>
                <a:latin typeface="Calibri" panose="020F0502020204030204" pitchFamily="34" charset="0"/>
                <a:ea typeface="Times New Roman" panose="02020603050405020304" pitchFamily="18" charset="0"/>
              </a:rPr>
              <a:t>Aanvaardbaar zijn de werkelijke kosten voor salarissen van het ondersteunend </a:t>
            </a:r>
            <a:r>
              <a:rPr lang="nl-NL" sz="1800" u="sng" dirty="0">
                <a:solidFill>
                  <a:srgbClr val="008080"/>
                </a:solidFill>
                <a:effectLst/>
                <a:latin typeface="Calibri" panose="020F0502020204030204" pitchFamily="34" charset="0"/>
                <a:ea typeface="Times New Roman" panose="02020603050405020304" pitchFamily="18" charset="0"/>
              </a:rPr>
              <a:t>(</a:t>
            </a:r>
            <a:r>
              <a:rPr lang="nl-NL" sz="1800" dirty="0">
                <a:solidFill>
                  <a:srgbClr val="000000"/>
                </a:solidFill>
                <a:effectLst/>
                <a:latin typeface="Calibri" panose="020F0502020204030204" pitchFamily="34" charset="0"/>
                <a:ea typeface="Times New Roman" panose="02020603050405020304" pitchFamily="18" charset="0"/>
              </a:rPr>
              <a:t>tandheelkundig</a:t>
            </a:r>
            <a:r>
              <a:rPr lang="nl-NL" sz="1800" u="sng" dirty="0">
                <a:solidFill>
                  <a:srgbClr val="008080"/>
                </a:solidFill>
                <a:effectLst/>
                <a:latin typeface="Calibri" panose="020F0502020204030204" pitchFamily="34" charset="0"/>
                <a:ea typeface="Times New Roman" panose="02020603050405020304" pitchFamily="18" charset="0"/>
              </a:rPr>
              <a:t>)</a:t>
            </a:r>
            <a:r>
              <a:rPr lang="nl-NL" sz="1800" dirty="0">
                <a:solidFill>
                  <a:srgbClr val="000000"/>
                </a:solidFill>
                <a:effectLst/>
                <a:latin typeface="Calibri" panose="020F0502020204030204" pitchFamily="34" charset="0"/>
                <a:ea typeface="Times New Roman" panose="02020603050405020304" pitchFamily="18" charset="0"/>
              </a:rPr>
              <a:t> team en voor overige personeelskosten tot maximaal € 114.874,– per jaar per 1,0 fte </a:t>
            </a:r>
            <a:r>
              <a:rPr lang="nl-NL" sz="1800" strike="sngStrike" dirty="0" err="1">
                <a:solidFill>
                  <a:srgbClr val="FF0000"/>
                </a:solidFill>
                <a:effectLst/>
                <a:latin typeface="Georgia" panose="02040502050405020303" pitchFamily="18" charset="0"/>
                <a:ea typeface="Times New Roman" panose="02020603050405020304" pitchFamily="18" charset="0"/>
              </a:rPr>
              <a:t>tandarts</a:t>
            </a:r>
            <a:r>
              <a:rPr lang="nl-NL" sz="1800" u="sng" dirty="0" err="1">
                <a:solidFill>
                  <a:srgbClr val="008080"/>
                </a:solidFill>
                <a:effectLst/>
                <a:latin typeface="Calibri" panose="020F0502020204030204" pitchFamily="34" charset="0"/>
                <a:ea typeface="Times New Roman" panose="02020603050405020304" pitchFamily="18" charset="0"/>
              </a:rPr>
              <a:t>van</a:t>
            </a:r>
            <a:r>
              <a:rPr lang="nl-NL" sz="1800" u="sng" dirty="0">
                <a:solidFill>
                  <a:srgbClr val="008080"/>
                </a:solidFill>
                <a:effectLst/>
                <a:latin typeface="Calibri" panose="020F0502020204030204" pitchFamily="34" charset="0"/>
                <a:ea typeface="Times New Roman" panose="02020603050405020304" pitchFamily="18" charset="0"/>
              </a:rPr>
              <a:t> de formatieve post 1a, 1b, 1c en 1d. De basis voor deze normatieve post is anders dan bij de andere normatieve kostenposten vanwege de ondersteuning die alle behandelaren nodig hebben in een CBT-setting. Bij de begroting en nacalculatie dienen de fte’s, functies en bijbehorende arbeidskostencomponenten transparant aangeleverd te worden</a:t>
            </a:r>
            <a:r>
              <a:rPr lang="nl-NL" sz="1800" dirty="0">
                <a:solidFill>
                  <a:srgbClr val="000000"/>
                </a:solidFill>
                <a:effectLst/>
                <a:latin typeface="Calibri" panose="020F0502020204030204" pitchFamily="34" charset="0"/>
                <a:ea typeface="Times New Roman" panose="02020603050405020304" pitchFamily="18" charset="0"/>
              </a:rPr>
              <a:t>. Het bedrag wordt jaarlijks aangepast met de mutatie volgens het OVA-percentage.</a:t>
            </a:r>
            <a:endParaRPr lang="nl-NL" sz="1800" dirty="0">
              <a:effectLst/>
              <a:latin typeface="Times New Roman" panose="02020603050405020304" pitchFamily="18" charset="0"/>
              <a:ea typeface="Times New Roman" panose="02020603050405020304" pitchFamily="18" charset="0"/>
            </a:endParaRPr>
          </a:p>
          <a:p>
            <a:endParaRPr lang="nl-NL" dirty="0"/>
          </a:p>
        </p:txBody>
      </p:sp>
      <p:sp>
        <p:nvSpPr>
          <p:cNvPr id="4" name="Tijdelijke aanduiding voor dianummer 3">
            <a:extLst>
              <a:ext uri="{FF2B5EF4-FFF2-40B4-BE49-F238E27FC236}">
                <a16:creationId xmlns:a16="http://schemas.microsoft.com/office/drawing/2014/main" id="{10DF4847-A146-97A2-E0B1-36D274066C02}"/>
              </a:ext>
            </a:extLst>
          </p:cNvPr>
          <p:cNvSpPr>
            <a:spLocks noGrp="1"/>
          </p:cNvSpPr>
          <p:nvPr>
            <p:ph type="sldNum" sz="quarter" idx="5"/>
          </p:nvPr>
        </p:nvSpPr>
        <p:spPr/>
        <p:txBody>
          <a:bodyPr/>
          <a:lstStyle/>
          <a:p>
            <a:fld id="{D4A92A28-3895-2D49-8F51-EBBED2F1A71C}" type="slidenum">
              <a:rPr lang="nl-NL" smtClean="0"/>
              <a:pPr/>
              <a:t>20</a:t>
            </a:fld>
            <a:endParaRPr lang="nl-NL"/>
          </a:p>
        </p:txBody>
      </p:sp>
    </p:spTree>
    <p:extLst>
      <p:ext uri="{BB962C8B-B14F-4D97-AF65-F5344CB8AC3E}">
        <p14:creationId xmlns:p14="http://schemas.microsoft.com/office/powerpoint/2010/main" val="17682009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CCC1C2-679F-4A3E-D6E2-8102A4641877}"/>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FBE09CD8-12DA-9463-4E8E-F27614B34476}"/>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AC262051-251E-03B9-870F-0D11272D211D}"/>
              </a:ext>
            </a:extLst>
          </p:cNvPr>
          <p:cNvSpPr>
            <a:spLocks noGrp="1"/>
          </p:cNvSpPr>
          <p:nvPr>
            <p:ph type="body" idx="1"/>
          </p:nvPr>
        </p:nvSpPr>
        <p:spPr/>
        <p:txBody>
          <a:bodyPr>
            <a:normAutofit fontScale="92500" lnSpcReduction="10000"/>
          </a:bodyPr>
          <a:lstStyle/>
          <a:p>
            <a:pPr fontAlgn="t">
              <a:spcAft>
                <a:spcPts val="960"/>
              </a:spcAft>
            </a:pPr>
            <a:r>
              <a:rPr lang="nl-NL" sz="1800" dirty="0">
                <a:solidFill>
                  <a:srgbClr val="000000"/>
                </a:solidFill>
                <a:effectLst/>
                <a:latin typeface="Calibri" panose="020F0502020204030204" pitchFamily="34" charset="0"/>
                <a:ea typeface="Times New Roman" panose="02020603050405020304" pitchFamily="18" charset="0"/>
              </a:rPr>
              <a:t>Vergoeding bij- en nascholing</a:t>
            </a:r>
            <a:endParaRPr lang="nl-NL" sz="1800" dirty="0">
              <a:effectLst/>
              <a:latin typeface="Times New Roman" panose="02020603050405020304" pitchFamily="18" charset="0"/>
              <a:ea typeface="Times New Roman" panose="02020603050405020304" pitchFamily="18" charset="0"/>
            </a:endParaRPr>
          </a:p>
          <a:p>
            <a:pPr fontAlgn="t">
              <a:spcAft>
                <a:spcPts val="960"/>
              </a:spcAft>
            </a:pPr>
            <a:r>
              <a:rPr lang="nl-NL" sz="1800" dirty="0">
                <a:solidFill>
                  <a:srgbClr val="000000"/>
                </a:solidFill>
                <a:effectLst/>
                <a:latin typeface="Calibri" panose="020F0502020204030204" pitchFamily="34" charset="0"/>
                <a:ea typeface="Times New Roman" panose="02020603050405020304" pitchFamily="18" charset="0"/>
              </a:rPr>
              <a:t>Aanvaardbaar zijn de werkelijke kosten voor bij- en nascholing van tandartsen en ondersteunend tandheelkundig team tot maximaal € 8.160,– </a:t>
            </a:r>
            <a:r>
              <a:rPr lang="nl-NL"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a:solidFill>
                  <a:srgbClr val="000000"/>
                </a:solidFill>
                <a:effectLst/>
                <a:latin typeface="Calibri" panose="020F0502020204030204" pitchFamily="34" charset="0"/>
                <a:ea typeface="Times New Roman" panose="02020603050405020304" pitchFamily="18" charset="0"/>
              </a:rPr>
              <a:t>per jaar per 1,0 fte </a:t>
            </a:r>
            <a:r>
              <a:rPr lang="nl-NL" sz="1800" strike="sngStrike" dirty="0" err="1">
                <a:solidFill>
                  <a:srgbClr val="FF0000"/>
                </a:solidFill>
                <a:effectLst/>
                <a:latin typeface="Georgia" panose="02040502050405020303" pitchFamily="18" charset="0"/>
                <a:ea typeface="Times New Roman" panose="02020603050405020304" pitchFamily="18" charset="0"/>
              </a:rPr>
              <a:t>tandarts.</a:t>
            </a:r>
            <a:r>
              <a:rPr lang="nl-NL" sz="1800" u="sng" dirty="0" err="1">
                <a:solidFill>
                  <a:srgbClr val="008080"/>
                </a:solidFill>
                <a:effectLst/>
                <a:latin typeface="Calibri" panose="020F0502020204030204" pitchFamily="34" charset="0"/>
                <a:ea typeface="Times New Roman" panose="02020603050405020304" pitchFamily="18" charset="0"/>
              </a:rPr>
              <a:t>van</a:t>
            </a:r>
            <a:r>
              <a:rPr lang="nl-NL" sz="1800" u="sng" dirty="0">
                <a:solidFill>
                  <a:srgbClr val="008080"/>
                </a:solidFill>
                <a:effectLst/>
                <a:latin typeface="Calibri" panose="020F0502020204030204" pitchFamily="34" charset="0"/>
                <a:ea typeface="Times New Roman" panose="02020603050405020304" pitchFamily="18" charset="0"/>
              </a:rPr>
              <a:t> de formatieve post 1a, 1b, 1c en 1d. De basis voor deze normatieve post is anders dan bij de andere normatieve kostenposten omdat voor alle behandelaren hun (her)registratie als behandelaar vereist is binnen een CBT-setting.</a:t>
            </a:r>
            <a:r>
              <a:rPr lang="nl-NL" sz="1800" dirty="0">
                <a:solidFill>
                  <a:srgbClr val="000000"/>
                </a:solidFill>
                <a:effectLst/>
                <a:latin typeface="Calibri" panose="020F0502020204030204" pitchFamily="34" charset="0"/>
                <a:ea typeface="Times New Roman" panose="02020603050405020304" pitchFamily="18" charset="0"/>
              </a:rPr>
              <a:t> </a:t>
            </a:r>
            <a:r>
              <a:rPr lang="nl-NL"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a:solidFill>
                  <a:srgbClr val="000000"/>
                </a:solidFill>
                <a:effectLst/>
                <a:latin typeface="Calibri" panose="020F0502020204030204" pitchFamily="34" charset="0"/>
                <a:ea typeface="Times New Roman" panose="02020603050405020304" pitchFamily="18" charset="0"/>
              </a:rPr>
              <a:t>Het bedrag wordt jaarlijks aangepast met de mutatie volgens het CEP-percentage.</a:t>
            </a:r>
            <a:endParaRPr lang="nl-NL" sz="1800" dirty="0">
              <a:effectLst/>
              <a:latin typeface="Times New Roman" panose="02020603050405020304" pitchFamily="18" charset="0"/>
              <a:ea typeface="Times New Roman" panose="02020603050405020304" pitchFamily="18" charset="0"/>
            </a:endParaRPr>
          </a:p>
          <a:p>
            <a:pPr>
              <a:spcAft>
                <a:spcPts val="800"/>
              </a:spcAft>
            </a:pP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 Bespreekpunt vanwege uitbreiding behandelaren, wat te doen met kosten per fte </a:t>
            </a:r>
          </a:p>
          <a:p>
            <a:pPr>
              <a:spcAft>
                <a:spcPts val="800"/>
              </a:spcAft>
            </a:pP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 Dit hoort naar mijn idee niet in de beleidsregel, maar in de oplegger die meegestuurd wordt met de wijzigingen</a:t>
            </a:r>
          </a:p>
          <a:p>
            <a:endParaRPr lang="nl-NL" dirty="0"/>
          </a:p>
        </p:txBody>
      </p:sp>
      <p:sp>
        <p:nvSpPr>
          <p:cNvPr id="4" name="Tijdelijke aanduiding voor dianummer 3">
            <a:extLst>
              <a:ext uri="{FF2B5EF4-FFF2-40B4-BE49-F238E27FC236}">
                <a16:creationId xmlns:a16="http://schemas.microsoft.com/office/drawing/2014/main" id="{9B4CF787-534E-7467-0D3E-E9D96981D35C}"/>
              </a:ext>
            </a:extLst>
          </p:cNvPr>
          <p:cNvSpPr>
            <a:spLocks noGrp="1"/>
          </p:cNvSpPr>
          <p:nvPr>
            <p:ph type="sldNum" sz="quarter" idx="5"/>
          </p:nvPr>
        </p:nvSpPr>
        <p:spPr/>
        <p:txBody>
          <a:bodyPr/>
          <a:lstStyle/>
          <a:p>
            <a:fld id="{D4A92A28-3895-2D49-8F51-EBBED2F1A71C}" type="slidenum">
              <a:rPr lang="nl-NL" smtClean="0"/>
              <a:pPr/>
              <a:t>21</a:t>
            </a:fld>
            <a:endParaRPr lang="nl-NL"/>
          </a:p>
        </p:txBody>
      </p:sp>
    </p:spTree>
    <p:extLst>
      <p:ext uri="{BB962C8B-B14F-4D97-AF65-F5344CB8AC3E}">
        <p14:creationId xmlns:p14="http://schemas.microsoft.com/office/powerpoint/2010/main" val="18626855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9A04EF-2A80-DEC2-E0E8-27647CE9C647}"/>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C1DE7F22-598A-0782-5D9E-78B761E20678}"/>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2AB00C67-4990-758B-1C38-CDCFCD26818D}"/>
              </a:ext>
            </a:extLst>
          </p:cNvPr>
          <p:cNvSpPr>
            <a:spLocks noGrp="1"/>
          </p:cNvSpPr>
          <p:nvPr>
            <p:ph type="body" idx="1"/>
          </p:nvPr>
        </p:nvSpPr>
        <p:spPr/>
        <p:txBody>
          <a:bodyPr>
            <a:normAutofit/>
          </a:bodyPr>
          <a:lstStyle/>
          <a:p>
            <a:endParaRPr lang="nl-NL" dirty="0"/>
          </a:p>
        </p:txBody>
      </p:sp>
      <p:sp>
        <p:nvSpPr>
          <p:cNvPr id="4" name="Tijdelijke aanduiding voor dianummer 3">
            <a:extLst>
              <a:ext uri="{FF2B5EF4-FFF2-40B4-BE49-F238E27FC236}">
                <a16:creationId xmlns:a16="http://schemas.microsoft.com/office/drawing/2014/main" id="{04D957C3-9C11-9CB9-EC69-2AC5006EF5E2}"/>
              </a:ext>
            </a:extLst>
          </p:cNvPr>
          <p:cNvSpPr>
            <a:spLocks noGrp="1"/>
          </p:cNvSpPr>
          <p:nvPr>
            <p:ph type="sldNum" sz="quarter" idx="5"/>
          </p:nvPr>
        </p:nvSpPr>
        <p:spPr/>
        <p:txBody>
          <a:bodyPr/>
          <a:lstStyle/>
          <a:p>
            <a:fld id="{D4A92A28-3895-2D49-8F51-EBBED2F1A71C}" type="slidenum">
              <a:rPr lang="nl-NL" smtClean="0"/>
              <a:pPr/>
              <a:t>23</a:t>
            </a:fld>
            <a:endParaRPr lang="nl-NL"/>
          </a:p>
        </p:txBody>
      </p:sp>
    </p:spTree>
    <p:extLst>
      <p:ext uri="{BB962C8B-B14F-4D97-AF65-F5344CB8AC3E}">
        <p14:creationId xmlns:p14="http://schemas.microsoft.com/office/powerpoint/2010/main" val="10913751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9D23BF-E894-1DC2-0511-02B2053A0C2D}"/>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28EA77BE-CACB-9E36-AADB-D3AD47AD3B60}"/>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28CD1EC1-2C36-25CC-EEDC-1FA6938158DD}"/>
              </a:ext>
            </a:extLst>
          </p:cNvPr>
          <p:cNvSpPr>
            <a:spLocks noGrp="1"/>
          </p:cNvSpPr>
          <p:nvPr>
            <p:ph type="body" idx="1"/>
          </p:nvPr>
        </p:nvSpPr>
        <p:spPr/>
        <p:txBody>
          <a:bodyPr/>
          <a:lstStyle/>
          <a:p>
            <a:r>
              <a:rPr lang="nl-NL" sz="1800" dirty="0">
                <a:solidFill>
                  <a:srgbClr val="000000"/>
                </a:solidFill>
                <a:effectLst/>
                <a:latin typeface="Arial" panose="020B0604020202020204" pitchFamily="34" charset="0"/>
                <a:ea typeface="Aptos" panose="020B0004020202020204" pitchFamily="34" charset="0"/>
              </a:rPr>
              <a:t>voornemen van verzekeraars om een eigen bijdrage voor mensen met een verstandelijke beperking te gaan handhaven (na 30 jaar), </a:t>
            </a:r>
            <a:endParaRPr lang="nl-NL" dirty="0"/>
          </a:p>
        </p:txBody>
      </p:sp>
      <p:sp>
        <p:nvSpPr>
          <p:cNvPr id="4" name="Tijdelijke aanduiding voor dianummer 3">
            <a:extLst>
              <a:ext uri="{FF2B5EF4-FFF2-40B4-BE49-F238E27FC236}">
                <a16:creationId xmlns:a16="http://schemas.microsoft.com/office/drawing/2014/main" id="{93F25AE3-1441-C458-48D7-84CACD5F47D8}"/>
              </a:ext>
            </a:extLst>
          </p:cNvPr>
          <p:cNvSpPr>
            <a:spLocks noGrp="1"/>
          </p:cNvSpPr>
          <p:nvPr>
            <p:ph type="sldNum" sz="quarter" idx="5"/>
          </p:nvPr>
        </p:nvSpPr>
        <p:spPr/>
        <p:txBody>
          <a:bodyPr/>
          <a:lstStyle/>
          <a:p>
            <a:fld id="{D4A92A28-3895-2D49-8F51-EBBED2F1A71C}" type="slidenum">
              <a:rPr lang="nl-NL" smtClean="0"/>
              <a:pPr/>
              <a:t>24</a:t>
            </a:fld>
            <a:endParaRPr lang="nl-NL"/>
          </a:p>
        </p:txBody>
      </p:sp>
    </p:spTree>
    <p:extLst>
      <p:ext uri="{BB962C8B-B14F-4D97-AF65-F5344CB8AC3E}">
        <p14:creationId xmlns:p14="http://schemas.microsoft.com/office/powerpoint/2010/main" val="13917765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E146D5-3C74-5DDE-4E8C-BFAA378EA317}"/>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9E8969AF-C337-F5AB-CB55-70502ACB0A2E}"/>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6D77AD3B-120D-E2BA-73B2-C206B3C954D4}"/>
              </a:ext>
            </a:extLst>
          </p:cNvPr>
          <p:cNvSpPr>
            <a:spLocks noGrp="1"/>
          </p:cNvSpPr>
          <p:nvPr>
            <p:ph type="body" idx="1"/>
          </p:nvPr>
        </p:nvSpPr>
        <p:spPr/>
        <p:txBody>
          <a:bodyPr/>
          <a:lstStyle/>
          <a:p>
            <a:r>
              <a:rPr lang="nl-NL" sz="1800" dirty="0">
                <a:solidFill>
                  <a:srgbClr val="000000"/>
                </a:solidFill>
                <a:effectLst/>
                <a:latin typeface="Arial" panose="020B0604020202020204" pitchFamily="34" charset="0"/>
                <a:ea typeface="Aptos" panose="020B0004020202020204" pitchFamily="34" charset="0"/>
              </a:rPr>
              <a:t>voornemen van verzekeraars om een eigen bijdrage voor mensen met een verstandelijke beperking te gaan handhaven (na 30 jaar), </a:t>
            </a:r>
            <a:endParaRPr lang="nl-NL" dirty="0"/>
          </a:p>
        </p:txBody>
      </p:sp>
      <p:sp>
        <p:nvSpPr>
          <p:cNvPr id="4" name="Tijdelijke aanduiding voor dianummer 3">
            <a:extLst>
              <a:ext uri="{FF2B5EF4-FFF2-40B4-BE49-F238E27FC236}">
                <a16:creationId xmlns:a16="http://schemas.microsoft.com/office/drawing/2014/main" id="{A7309785-A208-525D-67C6-D964A4B20C22}"/>
              </a:ext>
            </a:extLst>
          </p:cNvPr>
          <p:cNvSpPr>
            <a:spLocks noGrp="1"/>
          </p:cNvSpPr>
          <p:nvPr>
            <p:ph type="sldNum" sz="quarter" idx="5"/>
          </p:nvPr>
        </p:nvSpPr>
        <p:spPr/>
        <p:txBody>
          <a:bodyPr/>
          <a:lstStyle/>
          <a:p>
            <a:fld id="{D4A92A28-3895-2D49-8F51-EBBED2F1A71C}" type="slidenum">
              <a:rPr lang="nl-NL" smtClean="0"/>
              <a:pPr/>
              <a:t>25</a:t>
            </a:fld>
            <a:endParaRPr lang="nl-NL"/>
          </a:p>
        </p:txBody>
      </p:sp>
    </p:spTree>
    <p:extLst>
      <p:ext uri="{BB962C8B-B14F-4D97-AF65-F5344CB8AC3E}">
        <p14:creationId xmlns:p14="http://schemas.microsoft.com/office/powerpoint/2010/main" val="3707597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6EB86D-EDFE-FF36-ECD8-588DA477A7A0}"/>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255D6EDD-C710-5A4C-D194-D0B2F2B32AD1}"/>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3075727F-E11B-6E17-647D-4F8AADDFAAA3}"/>
              </a:ext>
            </a:extLst>
          </p:cNvPr>
          <p:cNvSpPr>
            <a:spLocks noGrp="1"/>
          </p:cNvSpPr>
          <p:nvPr>
            <p:ph type="body" idx="1"/>
          </p:nvPr>
        </p:nvSpPr>
        <p:spPr/>
        <p:txBody>
          <a:bodyPr/>
          <a:lstStyle/>
          <a:p>
            <a:r>
              <a:rPr lang="nl-NL" sz="1200" b="1" dirty="0">
                <a:effectLst/>
                <a:latin typeface="Calibri" panose="020F0502020204030204" pitchFamily="34" charset="0"/>
                <a:ea typeface="Calibri" panose="020F0502020204030204" pitchFamily="34" charset="0"/>
              </a:rPr>
              <a:t>ZN betaald Bijtmeter</a:t>
            </a:r>
            <a:endParaRPr lang="nl-NL" sz="1200" dirty="0">
              <a:effectLst/>
              <a:latin typeface="Calibri" panose="020F0502020204030204" pitchFamily="34" charset="0"/>
              <a:ea typeface="Calibri" panose="020F0502020204030204" pitchFamily="34" charset="0"/>
            </a:endParaRPr>
          </a:p>
          <a:p>
            <a:r>
              <a:rPr lang="nl-NL" sz="1200" dirty="0">
                <a:effectLst/>
                <a:latin typeface="Calibri" panose="020F0502020204030204" pitchFamily="34" charset="0"/>
                <a:ea typeface="Calibri" panose="020F0502020204030204" pitchFamily="34" charset="0"/>
              </a:rPr>
              <a:t>Tegelijkertijd heeft de  </a:t>
            </a:r>
            <a:r>
              <a:rPr lang="nl-NL" sz="1200" dirty="0" err="1">
                <a:effectLst/>
                <a:latin typeface="Calibri" panose="020F0502020204030204" pitchFamily="34" charset="0"/>
                <a:ea typeface="Calibri" panose="020F0502020204030204" pitchFamily="34" charset="0"/>
              </a:rPr>
              <a:t>Cobijt</a:t>
            </a:r>
            <a:r>
              <a:rPr lang="nl-NL" sz="1200" dirty="0">
                <a:effectLst/>
                <a:latin typeface="Calibri" panose="020F0502020204030204" pitchFamily="34" charset="0"/>
                <a:ea typeface="Calibri" panose="020F0502020204030204" pitchFamily="34" charset="0"/>
              </a:rPr>
              <a:t> ZN commissie met ZN kunnen afspreken, dat alle kosten voor het ontwikkelen, implementeren en in gebruik name, door de verzekeraars samen, betaald gaat worden voor een pilotfase van 3 jaar. De financiering is als volgt afgesproken: alle kosten zullen verdeeld worden over de 21 CBT die de financieringsmethodiek  x731 hebben. Deze centra kunnen de kosten van de facturen boeken onder de post na-calculeerbare kosten, zodat het niet kostenverhogend werkt. Door de kosten, gedurende drie jaar, over alle 21 centra te verdelen, of je nou meedoet of niet, betalen alle verzekeraars naar rato hetzelfde. Dit is dus puur om alle kosten door de verzekeraars te laten betalen. Vorig jaar, het eerste jaar, hebben de 21 CBT X731, hier een brief en bedoelde facturen voor ontvangen. </a:t>
            </a:r>
          </a:p>
          <a:p>
            <a:endParaRPr lang="nl-NL" dirty="0"/>
          </a:p>
        </p:txBody>
      </p:sp>
      <p:sp>
        <p:nvSpPr>
          <p:cNvPr id="4" name="Tijdelijke aanduiding voor dianummer 3">
            <a:extLst>
              <a:ext uri="{FF2B5EF4-FFF2-40B4-BE49-F238E27FC236}">
                <a16:creationId xmlns:a16="http://schemas.microsoft.com/office/drawing/2014/main" id="{23DC55A3-793F-5D40-DB33-402849B5CC63}"/>
              </a:ext>
            </a:extLst>
          </p:cNvPr>
          <p:cNvSpPr>
            <a:spLocks noGrp="1"/>
          </p:cNvSpPr>
          <p:nvPr>
            <p:ph type="sldNum" sz="quarter" idx="5"/>
          </p:nvPr>
        </p:nvSpPr>
        <p:spPr/>
        <p:txBody>
          <a:bodyPr/>
          <a:lstStyle/>
          <a:p>
            <a:fld id="{D4A92A28-3895-2D49-8F51-EBBED2F1A71C}" type="slidenum">
              <a:rPr lang="nl-NL" smtClean="0"/>
              <a:pPr/>
              <a:t>4</a:t>
            </a:fld>
            <a:endParaRPr lang="nl-NL"/>
          </a:p>
        </p:txBody>
      </p:sp>
    </p:spTree>
    <p:extLst>
      <p:ext uri="{BB962C8B-B14F-4D97-AF65-F5344CB8AC3E}">
        <p14:creationId xmlns:p14="http://schemas.microsoft.com/office/powerpoint/2010/main" val="1906577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A8C1E7-0E20-ECDF-6BB4-F8895F81CA06}"/>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A86B092E-47D6-1F00-4360-489D181C0C0D}"/>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C8F68EE7-AEA4-1FBC-88BA-98975E7A18A3}"/>
              </a:ext>
            </a:extLst>
          </p:cNvPr>
          <p:cNvSpPr>
            <a:spLocks noGrp="1"/>
          </p:cNvSpPr>
          <p:nvPr>
            <p:ph type="body" idx="1"/>
          </p:nvPr>
        </p:nvSpPr>
        <p:spPr/>
        <p:txBody>
          <a:bodyPr>
            <a:normAutofit/>
          </a:bodyPr>
          <a:lstStyle/>
          <a:p>
            <a:endParaRPr lang="nl-NL" dirty="0"/>
          </a:p>
        </p:txBody>
      </p:sp>
      <p:sp>
        <p:nvSpPr>
          <p:cNvPr id="4" name="Tijdelijke aanduiding voor dianummer 3">
            <a:extLst>
              <a:ext uri="{FF2B5EF4-FFF2-40B4-BE49-F238E27FC236}">
                <a16:creationId xmlns:a16="http://schemas.microsoft.com/office/drawing/2014/main" id="{D1B1B66F-4D88-DB57-C571-13C51D6BD57A}"/>
              </a:ext>
            </a:extLst>
          </p:cNvPr>
          <p:cNvSpPr>
            <a:spLocks noGrp="1"/>
          </p:cNvSpPr>
          <p:nvPr>
            <p:ph type="sldNum" sz="quarter" idx="5"/>
          </p:nvPr>
        </p:nvSpPr>
        <p:spPr/>
        <p:txBody>
          <a:bodyPr/>
          <a:lstStyle/>
          <a:p>
            <a:fld id="{D4A92A28-3895-2D49-8F51-EBBED2F1A71C}" type="slidenum">
              <a:rPr lang="nl-NL" smtClean="0"/>
              <a:pPr/>
              <a:t>26</a:t>
            </a:fld>
            <a:endParaRPr lang="nl-NL"/>
          </a:p>
        </p:txBody>
      </p:sp>
    </p:spTree>
    <p:extLst>
      <p:ext uri="{BB962C8B-B14F-4D97-AF65-F5344CB8AC3E}">
        <p14:creationId xmlns:p14="http://schemas.microsoft.com/office/powerpoint/2010/main" val="5874907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C34C24-D9BE-6C6F-9A46-9701E039892A}"/>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A087CF7D-A19A-3E44-4CAE-0819C8666490}"/>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4CE54627-8DF5-0A62-9FEB-D1B2BBF09CCB}"/>
              </a:ext>
            </a:extLst>
          </p:cNvPr>
          <p:cNvSpPr>
            <a:spLocks noGrp="1"/>
          </p:cNvSpPr>
          <p:nvPr>
            <p:ph type="body" idx="1"/>
          </p:nvPr>
        </p:nvSpPr>
        <p:spPr/>
        <p:txBody>
          <a:bodyPr>
            <a:normAutofit/>
          </a:bodyPr>
          <a:lstStyle/>
          <a:p>
            <a:endParaRPr lang="nl-NL" dirty="0"/>
          </a:p>
        </p:txBody>
      </p:sp>
      <p:sp>
        <p:nvSpPr>
          <p:cNvPr id="4" name="Tijdelijke aanduiding voor dianummer 3">
            <a:extLst>
              <a:ext uri="{FF2B5EF4-FFF2-40B4-BE49-F238E27FC236}">
                <a16:creationId xmlns:a16="http://schemas.microsoft.com/office/drawing/2014/main" id="{518070E5-61E2-C8CE-8C82-C6D2F474909B}"/>
              </a:ext>
            </a:extLst>
          </p:cNvPr>
          <p:cNvSpPr>
            <a:spLocks noGrp="1"/>
          </p:cNvSpPr>
          <p:nvPr>
            <p:ph type="sldNum" sz="quarter" idx="5"/>
          </p:nvPr>
        </p:nvSpPr>
        <p:spPr/>
        <p:txBody>
          <a:bodyPr/>
          <a:lstStyle/>
          <a:p>
            <a:fld id="{D4A92A28-3895-2D49-8F51-EBBED2F1A71C}" type="slidenum">
              <a:rPr lang="nl-NL" smtClean="0"/>
              <a:pPr/>
              <a:t>27</a:t>
            </a:fld>
            <a:endParaRPr lang="nl-NL"/>
          </a:p>
        </p:txBody>
      </p:sp>
    </p:spTree>
    <p:extLst>
      <p:ext uri="{BB962C8B-B14F-4D97-AF65-F5344CB8AC3E}">
        <p14:creationId xmlns:p14="http://schemas.microsoft.com/office/powerpoint/2010/main" val="3714292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79EE3F-1D5E-9F21-F239-2EE8EAE05F86}"/>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BEEE6B99-1A0F-FC75-96D7-FCEE69251A8B}"/>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11DA690F-8E75-876B-DCA7-3172275192F8}"/>
              </a:ext>
            </a:extLst>
          </p:cNvPr>
          <p:cNvSpPr>
            <a:spLocks noGrp="1"/>
          </p:cNvSpPr>
          <p:nvPr>
            <p:ph type="body" idx="1"/>
          </p:nvPr>
        </p:nvSpPr>
        <p:spPr/>
        <p:txBody>
          <a:bodyPr/>
          <a:lstStyle/>
          <a:p>
            <a:r>
              <a:rPr lang="nl-NL" sz="1200" b="1" dirty="0">
                <a:effectLst/>
                <a:latin typeface="Calibri" panose="020F0502020204030204" pitchFamily="34" charset="0"/>
                <a:ea typeface="Calibri" panose="020F0502020204030204" pitchFamily="34" charset="0"/>
              </a:rPr>
              <a:t>De implementatie van Bijtmeter</a:t>
            </a:r>
            <a:endParaRPr lang="nl-NL" sz="1200" dirty="0">
              <a:effectLst/>
              <a:latin typeface="Calibri" panose="020F0502020204030204" pitchFamily="34" charset="0"/>
              <a:ea typeface="Calibri" panose="020F0502020204030204" pitchFamily="34" charset="0"/>
            </a:endParaRPr>
          </a:p>
          <a:p>
            <a:r>
              <a:rPr lang="nl-NL" sz="1200" dirty="0">
                <a:effectLst/>
                <a:latin typeface="Calibri" panose="020F0502020204030204" pitchFamily="34" charset="0"/>
                <a:ea typeface="Calibri" panose="020F0502020204030204" pitchFamily="34" charset="0"/>
              </a:rPr>
              <a:t>Zoals met alles, neemt het opstarten van iets nieuws, altijd meer tijd in beslag dan we hadden gehoopt. De bedoeling was om de eerste zes CBT in 2023 gereed te hebben. Dat is niet gelukt, omdat we tegen allerlei onverwachte obstakels aanliepen. Met name de angst van de ICT afdelingen van centra, hebben vertragend gewerkt. Verderop in de nieuwsbrief laten we weten wat onze geleerde lessen zijn en hoe we dit vanaf nu soepeler kunnen laten verlopen.  Wel zijn we het afgelopen jaar concreet gestart met de implementatie van Bijtmeter bij </a:t>
            </a:r>
            <a:r>
              <a:rPr lang="nl-NL" sz="1200" dirty="0" err="1">
                <a:effectLst/>
                <a:latin typeface="Calibri" panose="020F0502020204030204" pitchFamily="34" charset="0"/>
                <a:ea typeface="Calibri" panose="020F0502020204030204" pitchFamily="34" charset="0"/>
              </a:rPr>
              <a:t>CBT’s</a:t>
            </a:r>
            <a:r>
              <a:rPr lang="nl-NL" sz="1200" dirty="0">
                <a:effectLst/>
                <a:latin typeface="Calibri" panose="020F0502020204030204" pitchFamily="34" charset="0"/>
                <a:ea typeface="Calibri" panose="020F0502020204030204" pitchFamily="34" charset="0"/>
              </a:rPr>
              <a:t>. CBT Vogellanden en CBT Limburg zullen Bijtmeter per 1 </a:t>
            </a:r>
            <a:r>
              <a:rPr lang="nl-NL" dirty="0">
                <a:latin typeface="Calibri" panose="020F0502020204030204" pitchFamily="34" charset="0"/>
                <a:ea typeface="Calibri" panose="020F0502020204030204" pitchFamily="34" charset="0"/>
              </a:rPr>
              <a:t>maart</a:t>
            </a:r>
            <a:r>
              <a:rPr lang="nl-NL" sz="1200" dirty="0">
                <a:effectLst/>
                <a:latin typeface="Calibri" panose="020F0502020204030204" pitchFamily="34" charset="0"/>
                <a:ea typeface="Calibri" panose="020F0502020204030204" pitchFamily="34" charset="0"/>
              </a:rPr>
              <a:t> 2024 in gebruik gaan nemen. We zijn erg benieuwd naar de eerste ervaringen.</a:t>
            </a:r>
          </a:p>
          <a:p>
            <a:endParaRPr lang="nl-NL" dirty="0"/>
          </a:p>
        </p:txBody>
      </p:sp>
      <p:sp>
        <p:nvSpPr>
          <p:cNvPr id="4" name="Tijdelijke aanduiding voor dianummer 3">
            <a:extLst>
              <a:ext uri="{FF2B5EF4-FFF2-40B4-BE49-F238E27FC236}">
                <a16:creationId xmlns:a16="http://schemas.microsoft.com/office/drawing/2014/main" id="{11AA08F8-312D-F22A-81FD-10FBC32FBF73}"/>
              </a:ext>
            </a:extLst>
          </p:cNvPr>
          <p:cNvSpPr>
            <a:spLocks noGrp="1"/>
          </p:cNvSpPr>
          <p:nvPr>
            <p:ph type="sldNum" sz="quarter" idx="5"/>
          </p:nvPr>
        </p:nvSpPr>
        <p:spPr/>
        <p:txBody>
          <a:bodyPr/>
          <a:lstStyle/>
          <a:p>
            <a:fld id="{D4A92A28-3895-2D49-8F51-EBBED2F1A71C}" type="slidenum">
              <a:rPr lang="nl-NL" smtClean="0"/>
              <a:pPr/>
              <a:t>5</a:t>
            </a:fld>
            <a:endParaRPr lang="nl-NL"/>
          </a:p>
        </p:txBody>
      </p:sp>
    </p:spTree>
    <p:extLst>
      <p:ext uri="{BB962C8B-B14F-4D97-AF65-F5344CB8AC3E}">
        <p14:creationId xmlns:p14="http://schemas.microsoft.com/office/powerpoint/2010/main" val="2275665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23A9E0-0669-10ED-C1CE-1F3792A5B517}"/>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2C4837FC-2377-EDF5-0421-712925781E81}"/>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31DA83A7-21BD-8691-CDD8-246D4864AFE3}"/>
              </a:ext>
            </a:extLst>
          </p:cNvPr>
          <p:cNvSpPr>
            <a:spLocks noGrp="1"/>
          </p:cNvSpPr>
          <p:nvPr>
            <p:ph type="body" idx="1"/>
          </p:nvPr>
        </p:nvSpPr>
        <p:spPr/>
        <p:txBody>
          <a:bodyPr/>
          <a:lstStyle/>
          <a:p>
            <a:r>
              <a:rPr lang="nl-NL" sz="1600" b="1" dirty="0">
                <a:effectLst/>
                <a:latin typeface="Calibri" panose="020F0502020204030204" pitchFamily="34" charset="0"/>
                <a:ea typeface="Calibri" panose="020F0502020204030204" pitchFamily="34" charset="0"/>
              </a:rPr>
              <a:t>De stand van zaken tot nu toe:</a:t>
            </a:r>
            <a:endParaRPr lang="nl-NL" sz="16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nl-NL" sz="1200" b="1" dirty="0">
                <a:effectLst/>
                <a:latin typeface="Calibri" panose="020F0502020204030204" pitchFamily="34" charset="0"/>
                <a:ea typeface="Calibri" panose="020F0502020204030204" pitchFamily="34" charset="0"/>
              </a:rPr>
              <a:t>1. CBT De Vogellanden</a:t>
            </a:r>
            <a:r>
              <a:rPr lang="nl-NL" sz="1200" dirty="0">
                <a:effectLst/>
                <a:latin typeface="Calibri" panose="020F0502020204030204" pitchFamily="34" charset="0"/>
                <a:ea typeface="Calibri" panose="020F0502020204030204" pitchFamily="34" charset="0"/>
              </a:rPr>
              <a:t>: opgeleverd en geïnstalleerd. We verwachten 1 </a:t>
            </a:r>
            <a:r>
              <a:rPr lang="nl-NL" sz="1200" dirty="0">
                <a:latin typeface="Calibri" panose="020F0502020204030204" pitchFamily="34" charset="0"/>
                <a:ea typeface="Calibri" panose="020F0502020204030204" pitchFamily="34" charset="0"/>
              </a:rPr>
              <a:t>maart</a:t>
            </a:r>
            <a:r>
              <a:rPr lang="nl-NL" sz="1200" dirty="0">
                <a:effectLst/>
                <a:latin typeface="Calibri" panose="020F0502020204030204" pitchFamily="34" charset="0"/>
                <a:ea typeface="Calibri" panose="020F0502020204030204" pitchFamily="34" charset="0"/>
              </a:rPr>
              <a:t> te starten met de registratie van de data. De differentiaties MFP en kinderen bijten het spits af. De eerste ervaringen over hoe het is om ermee te werken zullen over een aantal maanden volgen.</a:t>
            </a:r>
          </a:p>
          <a:p>
            <a:pPr marL="342900" lvl="0" indent="-342900">
              <a:buFont typeface="Symbol" panose="05050102010706020507" pitchFamily="18" charset="2"/>
              <a:buChar char=""/>
            </a:pPr>
            <a:r>
              <a:rPr lang="nl-NL" sz="1200" b="1" dirty="0">
                <a:effectLst/>
                <a:latin typeface="Calibri" panose="020F0502020204030204" pitchFamily="34" charset="0"/>
                <a:ea typeface="Calibri" panose="020F0502020204030204" pitchFamily="34" charset="0"/>
              </a:rPr>
              <a:t>2. CBT Alkmaar</a:t>
            </a:r>
            <a:r>
              <a:rPr lang="nl-NL" sz="1200" dirty="0">
                <a:effectLst/>
                <a:latin typeface="Calibri" panose="020F0502020204030204" pitchFamily="34" charset="0"/>
                <a:ea typeface="Calibri" panose="020F0502020204030204" pitchFamily="34" charset="0"/>
              </a:rPr>
              <a:t>: Starten in juni dit jaar, zodra de verhuizing naar het nieuwe pand in Heerhugowaard achter de rug is.</a:t>
            </a:r>
          </a:p>
          <a:p>
            <a:pPr marL="342900" lvl="0" indent="-342900">
              <a:buFont typeface="Symbol" panose="05050102010706020507" pitchFamily="18" charset="2"/>
              <a:buChar char=""/>
            </a:pPr>
            <a:r>
              <a:rPr lang="nl-NL" sz="1200" b="1" dirty="0">
                <a:effectLst/>
                <a:latin typeface="Calibri" panose="020F0502020204030204" pitchFamily="34" charset="0"/>
                <a:ea typeface="Calibri" panose="020F0502020204030204" pitchFamily="34" charset="0"/>
              </a:rPr>
              <a:t>3. CBT Limburg</a:t>
            </a:r>
            <a:r>
              <a:rPr lang="nl-NL" sz="1200" dirty="0">
                <a:effectLst/>
                <a:latin typeface="Calibri" panose="020F0502020204030204" pitchFamily="34" charset="0"/>
                <a:ea typeface="Calibri" panose="020F0502020204030204" pitchFamily="34" charset="0"/>
              </a:rPr>
              <a:t>: </a:t>
            </a:r>
            <a:r>
              <a:rPr lang="nl-NL" sz="1200" dirty="0" err="1">
                <a:effectLst/>
                <a:latin typeface="Calibri" panose="020F0502020204030204" pitchFamily="34" charset="0"/>
                <a:ea typeface="Calibri" panose="020F0502020204030204" pitchFamily="34" charset="0"/>
              </a:rPr>
              <a:t>BijtMeter</a:t>
            </a:r>
            <a:r>
              <a:rPr lang="nl-NL" sz="1200" dirty="0">
                <a:effectLst/>
                <a:latin typeface="Calibri" panose="020F0502020204030204" pitchFamily="34" charset="0"/>
                <a:ea typeface="Calibri" panose="020F0502020204030204" pitchFamily="34" charset="0"/>
              </a:rPr>
              <a:t> is volledig geïnstalleerd en zal per 1 </a:t>
            </a:r>
            <a:r>
              <a:rPr lang="nl-NL" sz="1200" dirty="0">
                <a:latin typeface="Calibri" panose="020F0502020204030204" pitchFamily="34" charset="0"/>
                <a:ea typeface="Calibri" panose="020F0502020204030204" pitchFamily="34" charset="0"/>
              </a:rPr>
              <a:t>maart</a:t>
            </a:r>
            <a:r>
              <a:rPr lang="nl-NL" sz="1200" dirty="0">
                <a:effectLst/>
                <a:latin typeface="Calibri" panose="020F0502020204030204" pitchFamily="34" charset="0"/>
                <a:ea typeface="Calibri" panose="020F0502020204030204" pitchFamily="34" charset="0"/>
              </a:rPr>
              <a:t> dit jaar starten met de registratie van de data in gebruik genomen te worden met de differentiaties: Angst, Gehandicaptenzorg en Geriatrie. </a:t>
            </a:r>
          </a:p>
          <a:p>
            <a:pPr marL="342900" lvl="0" indent="-342900">
              <a:buFont typeface="Symbol" panose="05050102010706020507" pitchFamily="18" charset="2"/>
              <a:buChar char=""/>
            </a:pPr>
            <a:r>
              <a:rPr lang="nl-NL" sz="1200" b="1" dirty="0">
                <a:effectLst/>
                <a:latin typeface="Calibri" panose="020F0502020204030204" pitchFamily="34" charset="0"/>
                <a:ea typeface="Calibri" panose="020F0502020204030204" pitchFamily="34" charset="0"/>
              </a:rPr>
              <a:t>4. CBT Geldrop</a:t>
            </a:r>
            <a:r>
              <a:rPr lang="nl-NL" sz="1200" dirty="0">
                <a:effectLst/>
                <a:latin typeface="Calibri" panose="020F0502020204030204" pitchFamily="34" charset="0"/>
                <a:ea typeface="Calibri" panose="020F0502020204030204" pitchFamily="34" charset="0"/>
              </a:rPr>
              <a:t>: presentatie op locatie in 2022 gehouden. Er wordt onderzocht hoe zij via hun eigen systeem </a:t>
            </a:r>
            <a:r>
              <a:rPr lang="nl-NL" sz="1200" dirty="0" err="1">
                <a:effectLst/>
                <a:latin typeface="Calibri" panose="020F0502020204030204" pitchFamily="34" charset="0"/>
                <a:ea typeface="Calibri" panose="020F0502020204030204" pitchFamily="34" charset="0"/>
              </a:rPr>
              <a:t>BijtMeter</a:t>
            </a:r>
            <a:r>
              <a:rPr lang="nl-NL" sz="1200" dirty="0">
                <a:effectLst/>
                <a:latin typeface="Calibri" panose="020F0502020204030204" pitchFamily="34" charset="0"/>
                <a:ea typeface="Calibri" panose="020F0502020204030204" pitchFamily="34" charset="0"/>
              </a:rPr>
              <a:t> kunnen opstarten. </a:t>
            </a:r>
          </a:p>
          <a:p>
            <a:pPr marL="342900" lvl="0" indent="-342900">
              <a:buFont typeface="Symbol" panose="05050102010706020507" pitchFamily="18" charset="2"/>
              <a:buChar char=""/>
            </a:pPr>
            <a:r>
              <a:rPr lang="nl-NL" sz="1200" b="1" dirty="0">
                <a:effectLst/>
                <a:latin typeface="Calibri" panose="020F0502020204030204" pitchFamily="34" charset="0"/>
                <a:ea typeface="Calibri" panose="020F0502020204030204" pitchFamily="34" charset="0"/>
              </a:rPr>
              <a:t>5. CBT Rijnmond</a:t>
            </a:r>
            <a:r>
              <a:rPr lang="nl-NL" sz="1200" dirty="0">
                <a:effectLst/>
                <a:latin typeface="Calibri" panose="020F0502020204030204" pitchFamily="34" charset="0"/>
                <a:ea typeface="Calibri" panose="020F0502020204030204" pitchFamily="34" charset="0"/>
              </a:rPr>
              <a:t>: presentatie in 2023 gehouden, </a:t>
            </a:r>
            <a:r>
              <a:rPr lang="nl-NL" sz="1200" dirty="0">
                <a:latin typeface="Calibri" panose="020F0502020204030204" pitchFamily="34" charset="0"/>
                <a:ea typeface="Calibri" panose="020F0502020204030204" pitchFamily="34" charset="0"/>
              </a:rPr>
              <a:t>gaan </a:t>
            </a:r>
            <a:r>
              <a:rPr lang="nl-NL" sz="1200" dirty="0">
                <a:effectLst/>
                <a:latin typeface="Calibri" panose="020F0502020204030204" pitchFamily="34" charset="0"/>
                <a:ea typeface="Calibri" panose="020F0502020204030204" pitchFamily="34" charset="0"/>
              </a:rPr>
              <a:t>contact opnemen met Amsterdam voor gezamenlijke aansturing via eigen software en </a:t>
            </a:r>
            <a:r>
              <a:rPr lang="nl-NL" sz="1200" dirty="0">
                <a:latin typeface="Calibri" panose="020F0502020204030204" pitchFamily="34" charset="0"/>
                <a:ea typeface="Calibri" panose="020F0502020204030204" pitchFamily="34" charset="0"/>
              </a:rPr>
              <a:t>COBIJT (Fenna)</a:t>
            </a:r>
            <a:r>
              <a:rPr lang="nl-NL" sz="1200" dirty="0">
                <a:effectLst/>
                <a:latin typeface="Calibri" panose="020F0502020204030204" pitchFamily="34" charset="0"/>
                <a:ea typeface="Calibri" panose="020F0502020204030204" pitchFamily="34" charset="0"/>
              </a:rPr>
              <a:t> laten weten als het zover is. </a:t>
            </a:r>
          </a:p>
          <a:p>
            <a:pPr marL="342900" lvl="0" indent="-342900">
              <a:buFont typeface="Symbol" panose="05050102010706020507" pitchFamily="18" charset="2"/>
              <a:buChar char=""/>
            </a:pPr>
            <a:r>
              <a:rPr lang="nl-NL" sz="1200" b="1" dirty="0">
                <a:effectLst/>
                <a:latin typeface="Calibri" panose="020F0502020204030204" pitchFamily="34" charset="0"/>
                <a:ea typeface="Calibri" panose="020F0502020204030204" pitchFamily="34" charset="0"/>
              </a:rPr>
              <a:t>6, 7. 8. Centrum voor tandzorg Nijmegen, Arnhem en den Bosch</a:t>
            </a:r>
            <a:r>
              <a:rPr lang="nl-NL" sz="1200" dirty="0">
                <a:effectLst/>
                <a:latin typeface="Calibri" panose="020F0502020204030204" pitchFamily="34" charset="0"/>
                <a:ea typeface="Calibri" panose="020F0502020204030204" pitchFamily="34" charset="0"/>
              </a:rPr>
              <a:t> presentatie gehouden in 2022 daarna overdracht naar nieuwe bestuurder. Door ziekte van de bestuurder helaas even uitgesteld.  </a:t>
            </a:r>
          </a:p>
          <a:p>
            <a:pPr marL="342900" lvl="0" indent="-342900">
              <a:buFont typeface="Symbol" panose="05050102010706020507" pitchFamily="18" charset="2"/>
              <a:buChar char=""/>
            </a:pPr>
            <a:r>
              <a:rPr lang="nl-NL" sz="1200" b="1" dirty="0">
                <a:effectLst/>
                <a:latin typeface="Calibri" panose="020F0502020204030204" pitchFamily="34" charset="0"/>
                <a:ea typeface="Calibri" panose="020F0502020204030204" pitchFamily="34" charset="0"/>
              </a:rPr>
              <a:t>9. CBT Maastricht </a:t>
            </a:r>
            <a:r>
              <a:rPr lang="nl-NL" sz="1200" dirty="0">
                <a:effectLst/>
                <a:latin typeface="Calibri" panose="020F0502020204030204" pitchFamily="34" charset="0"/>
                <a:ea typeface="Calibri" panose="020F0502020204030204" pitchFamily="34" charset="0"/>
              </a:rPr>
              <a:t>eerste contact is geweest.</a:t>
            </a:r>
          </a:p>
          <a:p>
            <a:pPr marL="342900" lvl="0" indent="-342900">
              <a:buFont typeface="Symbol" panose="05050102010706020507" pitchFamily="18" charset="2"/>
              <a:buChar char=""/>
            </a:pPr>
            <a:r>
              <a:rPr lang="nl-NL" sz="1200" b="1" dirty="0">
                <a:effectLst/>
                <a:latin typeface="Calibri" panose="020F0502020204030204" pitchFamily="34" charset="0"/>
                <a:ea typeface="Calibri" panose="020F0502020204030204" pitchFamily="34" charset="0"/>
              </a:rPr>
              <a:t>10. CBT </a:t>
            </a:r>
            <a:r>
              <a:rPr lang="nl-NL" sz="1200" b="1" dirty="0" err="1">
                <a:effectLst/>
                <a:latin typeface="Calibri" panose="020F0502020204030204" pitchFamily="34" charset="0"/>
                <a:ea typeface="Calibri" panose="020F0502020204030204" pitchFamily="34" charset="0"/>
              </a:rPr>
              <a:t>Haga</a:t>
            </a:r>
            <a:r>
              <a:rPr lang="nl-NL" sz="1200" b="1" dirty="0">
                <a:effectLst/>
                <a:latin typeface="Calibri" panose="020F0502020204030204" pitchFamily="34" charset="0"/>
                <a:ea typeface="Calibri" panose="020F0502020204030204" pitchFamily="34" charset="0"/>
              </a:rPr>
              <a:t> ziekenhuis</a:t>
            </a:r>
            <a:r>
              <a:rPr lang="nl-NL" sz="1200" dirty="0">
                <a:effectLst/>
                <a:latin typeface="Calibri" panose="020F0502020204030204" pitchFamily="34" charset="0"/>
                <a:ea typeface="Calibri" panose="020F0502020204030204" pitchFamily="34" charset="0"/>
              </a:rPr>
              <a:t>. Presentatie gehouden. </a:t>
            </a:r>
          </a:p>
          <a:p>
            <a:r>
              <a:rPr lang="nl-NL" sz="1600" dirty="0">
                <a:solidFill>
                  <a:srgbClr val="0061FF"/>
                </a:solidFill>
                <a:effectLst/>
                <a:latin typeface="Calibri" panose="020F0502020204030204" pitchFamily="34" charset="0"/>
                <a:ea typeface="Times New Roman" panose="02020603050405020304" pitchFamily="18" charset="0"/>
              </a:rPr>
              <a:t> </a:t>
            </a:r>
            <a:endParaRPr lang="nl-NL" sz="1600" dirty="0">
              <a:effectLst/>
              <a:latin typeface="Calibri" panose="020F0502020204030204" pitchFamily="34" charset="0"/>
              <a:ea typeface="Calibri" panose="020F0502020204030204" pitchFamily="34" charset="0"/>
            </a:endParaRPr>
          </a:p>
          <a:p>
            <a:endParaRPr lang="nl-NL" dirty="0"/>
          </a:p>
        </p:txBody>
      </p:sp>
      <p:sp>
        <p:nvSpPr>
          <p:cNvPr id="4" name="Tijdelijke aanduiding voor dianummer 3">
            <a:extLst>
              <a:ext uri="{FF2B5EF4-FFF2-40B4-BE49-F238E27FC236}">
                <a16:creationId xmlns:a16="http://schemas.microsoft.com/office/drawing/2014/main" id="{3E896EB8-4B61-B836-1FA6-BDCDDA0A19C9}"/>
              </a:ext>
            </a:extLst>
          </p:cNvPr>
          <p:cNvSpPr>
            <a:spLocks noGrp="1"/>
          </p:cNvSpPr>
          <p:nvPr>
            <p:ph type="sldNum" sz="quarter" idx="5"/>
          </p:nvPr>
        </p:nvSpPr>
        <p:spPr/>
        <p:txBody>
          <a:bodyPr/>
          <a:lstStyle/>
          <a:p>
            <a:fld id="{D4A92A28-3895-2D49-8F51-EBBED2F1A71C}" type="slidenum">
              <a:rPr lang="nl-NL" smtClean="0"/>
              <a:pPr/>
              <a:t>6</a:t>
            </a:fld>
            <a:endParaRPr lang="nl-NL"/>
          </a:p>
        </p:txBody>
      </p:sp>
    </p:spTree>
    <p:extLst>
      <p:ext uri="{BB962C8B-B14F-4D97-AF65-F5344CB8AC3E}">
        <p14:creationId xmlns:p14="http://schemas.microsoft.com/office/powerpoint/2010/main" val="3285071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67FBBE-0A03-8AD2-A02E-3576A8FA4CD5}"/>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27413DCC-3E5A-786A-E844-CC651F519398}"/>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29B2E4A1-4EE3-B5FA-0CB0-E3AFB312E363}"/>
              </a:ext>
            </a:extLst>
          </p:cNvPr>
          <p:cNvSpPr>
            <a:spLocks noGrp="1"/>
          </p:cNvSpPr>
          <p:nvPr>
            <p:ph type="body" idx="1"/>
          </p:nvPr>
        </p:nvSpPr>
        <p:spPr/>
        <p:txBody>
          <a:bodyPr/>
          <a:lstStyle/>
          <a:p>
            <a:r>
              <a:rPr lang="nl-NL" sz="1100" b="1" dirty="0">
                <a:effectLst/>
                <a:latin typeface="Calibri" panose="020F0502020204030204" pitchFamily="34" charset="0"/>
                <a:ea typeface="Times New Roman" panose="02020603050405020304" pitchFamily="18" charset="0"/>
              </a:rPr>
              <a:t>Implementatie en ICT</a:t>
            </a:r>
            <a:endParaRPr lang="nl-NL" sz="1100" dirty="0">
              <a:effectLst/>
              <a:latin typeface="Calibri" panose="020F0502020204030204" pitchFamily="34" charset="0"/>
              <a:ea typeface="Calibri" panose="020F0502020204030204" pitchFamily="34" charset="0"/>
            </a:endParaRPr>
          </a:p>
          <a:p>
            <a:r>
              <a:rPr lang="nl-NL" sz="1100" dirty="0">
                <a:effectLst/>
                <a:latin typeface="Calibri" panose="020F0502020204030204" pitchFamily="34" charset="0"/>
                <a:ea typeface="Times New Roman" panose="02020603050405020304" pitchFamily="18" charset="0"/>
              </a:rPr>
              <a:t>Dit zijn onze adviezen uit de geleerde lessen</a:t>
            </a:r>
            <a:r>
              <a:rPr lang="nl-NL" sz="1100" b="1" dirty="0">
                <a:effectLst/>
                <a:latin typeface="Calibri" panose="020F0502020204030204" pitchFamily="34" charset="0"/>
                <a:ea typeface="Times New Roman" panose="02020603050405020304" pitchFamily="18" charset="0"/>
              </a:rPr>
              <a:t>: </a:t>
            </a:r>
            <a:endParaRPr lang="nl-NL" sz="1100" dirty="0">
              <a:effectLst/>
              <a:latin typeface="Calibri" panose="020F0502020204030204" pitchFamily="34" charset="0"/>
              <a:ea typeface="Calibri" panose="020F0502020204030204" pitchFamily="34" charset="0"/>
            </a:endParaRPr>
          </a:p>
          <a:p>
            <a:pPr marL="342900" lvl="0" indent="-342900">
              <a:buFont typeface="+mj-lt"/>
              <a:buAutoNum type="arabicPeriod"/>
              <a:tabLst>
                <a:tab pos="457200" algn="l"/>
              </a:tabLst>
            </a:pPr>
            <a:r>
              <a:rPr lang="nl-NL" sz="1100" dirty="0">
                <a:effectLst/>
                <a:latin typeface="Calibri" panose="020F0502020204030204" pitchFamily="34" charset="0"/>
                <a:ea typeface="Times New Roman" panose="02020603050405020304" pitchFamily="18" charset="0"/>
              </a:rPr>
              <a:t>Begin altijd met een niet-gekoppelde standaard </a:t>
            </a:r>
            <a:r>
              <a:rPr lang="nl-NL" sz="1100" dirty="0" err="1">
                <a:effectLst/>
                <a:latin typeface="Calibri" panose="020F0502020204030204" pitchFamily="34" charset="0"/>
                <a:ea typeface="Times New Roman" panose="02020603050405020304" pitchFamily="18" charset="0"/>
              </a:rPr>
              <a:t>BIJTmeter</a:t>
            </a:r>
            <a:r>
              <a:rPr lang="nl-NL" sz="1100" dirty="0">
                <a:effectLst/>
                <a:latin typeface="Calibri" panose="020F0502020204030204" pitchFamily="34" charset="0"/>
                <a:ea typeface="Times New Roman" panose="02020603050405020304" pitchFamily="18" charset="0"/>
              </a:rPr>
              <a:t> omgeving, voorzien van de logo’s van de deelnemer. </a:t>
            </a:r>
            <a:endParaRPr lang="nl-NL" sz="1000" dirty="0">
              <a:effectLst/>
              <a:latin typeface="Calibri" panose="020F0502020204030204" pitchFamily="34" charset="0"/>
              <a:ea typeface="Calibri" panose="020F0502020204030204" pitchFamily="34" charset="0"/>
            </a:endParaRPr>
          </a:p>
          <a:p>
            <a:pPr marL="742950" lvl="1" indent="-285750">
              <a:buFont typeface="+mj-lt"/>
              <a:buAutoNum type="alphaLcPeriod"/>
              <a:tabLst>
                <a:tab pos="914400" algn="l"/>
              </a:tabLst>
            </a:pPr>
            <a:r>
              <a:rPr lang="nl-NL" sz="1100" dirty="0">
                <a:effectLst/>
                <a:latin typeface="Calibri" panose="020F0502020204030204" pitchFamily="34" charset="0"/>
                <a:ea typeface="Times New Roman" panose="02020603050405020304" pitchFamily="18" charset="0"/>
              </a:rPr>
              <a:t>Het standaardcontract en de standaard verwerkersovereenkomst ondertekenen is genoeg om te starten.</a:t>
            </a:r>
            <a:endParaRPr lang="nl-NL" sz="1000" dirty="0">
              <a:effectLst/>
              <a:latin typeface="Calibri" panose="020F0502020204030204" pitchFamily="34" charset="0"/>
              <a:ea typeface="Calibri" panose="020F0502020204030204" pitchFamily="34" charset="0"/>
            </a:endParaRPr>
          </a:p>
          <a:p>
            <a:pPr marL="742950" lvl="1" indent="-285750">
              <a:buFont typeface="+mj-lt"/>
              <a:buAutoNum type="alphaLcPeriod"/>
              <a:tabLst>
                <a:tab pos="914400" algn="l"/>
              </a:tabLst>
            </a:pPr>
            <a:r>
              <a:rPr lang="nl-NL" sz="1100" dirty="0">
                <a:effectLst/>
                <a:latin typeface="Calibri" panose="020F0502020204030204" pitchFamily="34" charset="0"/>
                <a:ea typeface="Times New Roman" panose="02020603050405020304" pitchFamily="18" charset="0"/>
              </a:rPr>
              <a:t>Paul V en Arthur kunnen omgevingen laten klaarzetten als deelname vrijwel zeker is. Ook als het nog niet helemaal zeker is wanneer een centrum start. Zo kan je bij een gesprek zeggen “je kunt technische gezien nu al beginnen”.</a:t>
            </a:r>
          </a:p>
          <a:p>
            <a:pPr lvl="1">
              <a:tabLst>
                <a:tab pos="914400" algn="l"/>
              </a:tabLst>
            </a:pPr>
            <a:endParaRPr lang="nl-NL" sz="1000" dirty="0">
              <a:effectLst/>
              <a:latin typeface="Calibri" panose="020F0502020204030204" pitchFamily="34" charset="0"/>
              <a:ea typeface="Calibri" panose="020F0502020204030204" pitchFamily="34" charset="0"/>
            </a:endParaRPr>
          </a:p>
          <a:p>
            <a:endParaRPr lang="nl-NL" dirty="0"/>
          </a:p>
        </p:txBody>
      </p:sp>
      <p:sp>
        <p:nvSpPr>
          <p:cNvPr id="4" name="Tijdelijke aanduiding voor dianummer 3">
            <a:extLst>
              <a:ext uri="{FF2B5EF4-FFF2-40B4-BE49-F238E27FC236}">
                <a16:creationId xmlns:a16="http://schemas.microsoft.com/office/drawing/2014/main" id="{1E4220A0-D7B4-56C7-D391-554D7ED33388}"/>
              </a:ext>
            </a:extLst>
          </p:cNvPr>
          <p:cNvSpPr>
            <a:spLocks noGrp="1"/>
          </p:cNvSpPr>
          <p:nvPr>
            <p:ph type="sldNum" sz="quarter" idx="5"/>
          </p:nvPr>
        </p:nvSpPr>
        <p:spPr/>
        <p:txBody>
          <a:bodyPr/>
          <a:lstStyle/>
          <a:p>
            <a:fld id="{D4A92A28-3895-2D49-8F51-EBBED2F1A71C}" type="slidenum">
              <a:rPr lang="nl-NL" smtClean="0"/>
              <a:pPr/>
              <a:t>7</a:t>
            </a:fld>
            <a:endParaRPr lang="nl-NL"/>
          </a:p>
        </p:txBody>
      </p:sp>
    </p:spTree>
    <p:extLst>
      <p:ext uri="{BB962C8B-B14F-4D97-AF65-F5344CB8AC3E}">
        <p14:creationId xmlns:p14="http://schemas.microsoft.com/office/powerpoint/2010/main" val="1016760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67FBBE-0A03-8AD2-A02E-3576A8FA4CD5}"/>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27413DCC-3E5A-786A-E844-CC651F519398}"/>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29B2E4A1-4EE3-B5FA-0CB0-E3AFB312E363}"/>
              </a:ext>
            </a:extLst>
          </p:cNvPr>
          <p:cNvSpPr>
            <a:spLocks noGrp="1"/>
          </p:cNvSpPr>
          <p:nvPr>
            <p:ph type="body" idx="1"/>
          </p:nvPr>
        </p:nvSpPr>
        <p:spPr/>
        <p:txBody>
          <a:bodyPr/>
          <a:lstStyle/>
          <a:p>
            <a:r>
              <a:rPr lang="nl-NL" sz="1100" b="1" dirty="0">
                <a:effectLst/>
                <a:latin typeface="Calibri" panose="020F0502020204030204" pitchFamily="34" charset="0"/>
                <a:ea typeface="Times New Roman" panose="02020603050405020304" pitchFamily="18" charset="0"/>
              </a:rPr>
              <a:t>Implementatie en ICT</a:t>
            </a:r>
            <a:endParaRPr lang="nl-NL" sz="1100" dirty="0">
              <a:effectLst/>
              <a:latin typeface="Calibri" panose="020F0502020204030204" pitchFamily="34" charset="0"/>
              <a:ea typeface="Calibri" panose="020F0502020204030204" pitchFamily="34" charset="0"/>
            </a:endParaRPr>
          </a:p>
          <a:p>
            <a:r>
              <a:rPr lang="nl-NL" sz="1100" dirty="0">
                <a:effectLst/>
                <a:latin typeface="Calibri" panose="020F0502020204030204" pitchFamily="34" charset="0"/>
                <a:ea typeface="Times New Roman" panose="02020603050405020304" pitchFamily="18" charset="0"/>
              </a:rPr>
              <a:t>Dit zijn onze adviezen uit de geleerde lessen</a:t>
            </a:r>
            <a:r>
              <a:rPr lang="nl-NL" sz="1100" b="1" dirty="0">
                <a:effectLst/>
                <a:latin typeface="Calibri" panose="020F0502020204030204" pitchFamily="34" charset="0"/>
                <a:ea typeface="Times New Roman" panose="02020603050405020304" pitchFamily="18" charset="0"/>
              </a:rPr>
              <a:t>: </a:t>
            </a:r>
            <a:endParaRPr lang="nl-NL" sz="1100" dirty="0">
              <a:effectLst/>
              <a:latin typeface="Calibri" panose="020F0502020204030204" pitchFamily="34" charset="0"/>
              <a:ea typeface="Calibri" panose="020F0502020204030204" pitchFamily="34" charset="0"/>
            </a:endParaRPr>
          </a:p>
          <a:p>
            <a:pPr marL="342900" lvl="0" indent="-342900">
              <a:buFont typeface="+mj-lt"/>
              <a:buAutoNum type="arabicPeriod"/>
              <a:tabLst>
                <a:tab pos="457200" algn="l"/>
              </a:tabLst>
            </a:pPr>
            <a:r>
              <a:rPr lang="nl-NL" sz="1100" dirty="0">
                <a:effectLst/>
                <a:latin typeface="Calibri" panose="020F0502020204030204" pitchFamily="34" charset="0"/>
                <a:ea typeface="Times New Roman" panose="02020603050405020304" pitchFamily="18" charset="0"/>
              </a:rPr>
              <a:t>Begin altijd met een niet-gekoppelde standaard </a:t>
            </a:r>
            <a:r>
              <a:rPr lang="nl-NL" sz="1100" dirty="0" err="1">
                <a:effectLst/>
                <a:latin typeface="Calibri" panose="020F0502020204030204" pitchFamily="34" charset="0"/>
                <a:ea typeface="Times New Roman" panose="02020603050405020304" pitchFamily="18" charset="0"/>
              </a:rPr>
              <a:t>BIJTmeter</a:t>
            </a:r>
            <a:r>
              <a:rPr lang="nl-NL" sz="1100" dirty="0">
                <a:effectLst/>
                <a:latin typeface="Calibri" panose="020F0502020204030204" pitchFamily="34" charset="0"/>
                <a:ea typeface="Times New Roman" panose="02020603050405020304" pitchFamily="18" charset="0"/>
              </a:rPr>
              <a:t> omgeving, voorzien van de logo’s van de deelnemer. </a:t>
            </a:r>
            <a:endParaRPr lang="nl-NL" sz="1000" dirty="0">
              <a:effectLst/>
              <a:latin typeface="Calibri" panose="020F0502020204030204" pitchFamily="34" charset="0"/>
              <a:ea typeface="Calibri" panose="020F0502020204030204" pitchFamily="34" charset="0"/>
            </a:endParaRPr>
          </a:p>
          <a:p>
            <a:pPr marL="742950" lvl="1" indent="-285750">
              <a:buFont typeface="+mj-lt"/>
              <a:buAutoNum type="alphaLcPeriod"/>
              <a:tabLst>
                <a:tab pos="914400" algn="l"/>
              </a:tabLst>
            </a:pPr>
            <a:r>
              <a:rPr lang="nl-NL" sz="1100" dirty="0">
                <a:effectLst/>
                <a:latin typeface="Calibri" panose="020F0502020204030204" pitchFamily="34" charset="0"/>
                <a:ea typeface="Times New Roman" panose="02020603050405020304" pitchFamily="18" charset="0"/>
              </a:rPr>
              <a:t>Het standaardcontract en de standaard verwerkersovereenkomst ondertekenen is genoeg om te starten.</a:t>
            </a:r>
            <a:endParaRPr lang="nl-NL" sz="1000" dirty="0">
              <a:effectLst/>
              <a:latin typeface="Calibri" panose="020F0502020204030204" pitchFamily="34" charset="0"/>
              <a:ea typeface="Calibri" panose="020F0502020204030204" pitchFamily="34" charset="0"/>
            </a:endParaRPr>
          </a:p>
          <a:p>
            <a:pPr marL="742950" lvl="1" indent="-285750">
              <a:buFont typeface="+mj-lt"/>
              <a:buAutoNum type="alphaLcPeriod"/>
              <a:tabLst>
                <a:tab pos="914400" algn="l"/>
              </a:tabLst>
            </a:pPr>
            <a:r>
              <a:rPr lang="nl-NL" sz="1100" dirty="0">
                <a:effectLst/>
                <a:latin typeface="Calibri" panose="020F0502020204030204" pitchFamily="34" charset="0"/>
                <a:ea typeface="Times New Roman" panose="02020603050405020304" pitchFamily="18" charset="0"/>
              </a:rPr>
              <a:t>Paul V en Arthur kunnen omgevingen laten klaarzetten als deelname vrijwel zeker is. Ook als het nog niet helemaal zeker is wanneer een centrum start. Zo kan je bij een gesprek zeggen “je kunt technische gezien nu al beginnen”.</a:t>
            </a:r>
          </a:p>
          <a:p>
            <a:pPr lvl="1">
              <a:tabLst>
                <a:tab pos="914400" algn="l"/>
              </a:tabLst>
            </a:pPr>
            <a:endParaRPr lang="nl-NL" sz="1000" dirty="0">
              <a:effectLst/>
              <a:latin typeface="Calibri" panose="020F0502020204030204" pitchFamily="34" charset="0"/>
              <a:ea typeface="Calibri" panose="020F0502020204030204" pitchFamily="34" charset="0"/>
            </a:endParaRPr>
          </a:p>
          <a:p>
            <a:endParaRPr lang="nl-NL" dirty="0"/>
          </a:p>
        </p:txBody>
      </p:sp>
      <p:sp>
        <p:nvSpPr>
          <p:cNvPr id="4" name="Tijdelijke aanduiding voor dianummer 3">
            <a:extLst>
              <a:ext uri="{FF2B5EF4-FFF2-40B4-BE49-F238E27FC236}">
                <a16:creationId xmlns:a16="http://schemas.microsoft.com/office/drawing/2014/main" id="{1E4220A0-D7B4-56C7-D391-554D7ED33388}"/>
              </a:ext>
            </a:extLst>
          </p:cNvPr>
          <p:cNvSpPr>
            <a:spLocks noGrp="1"/>
          </p:cNvSpPr>
          <p:nvPr>
            <p:ph type="sldNum" sz="quarter" idx="5"/>
          </p:nvPr>
        </p:nvSpPr>
        <p:spPr/>
        <p:txBody>
          <a:bodyPr/>
          <a:lstStyle/>
          <a:p>
            <a:fld id="{D4A92A28-3895-2D49-8F51-EBBED2F1A71C}" type="slidenum">
              <a:rPr lang="nl-NL" smtClean="0"/>
              <a:pPr/>
              <a:t>8</a:t>
            </a:fld>
            <a:endParaRPr lang="nl-NL"/>
          </a:p>
        </p:txBody>
      </p:sp>
    </p:spTree>
    <p:extLst>
      <p:ext uri="{BB962C8B-B14F-4D97-AF65-F5344CB8AC3E}">
        <p14:creationId xmlns:p14="http://schemas.microsoft.com/office/powerpoint/2010/main" val="2106754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67FBBE-0A03-8AD2-A02E-3576A8FA4CD5}"/>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27413DCC-3E5A-786A-E844-CC651F519398}"/>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29B2E4A1-4EE3-B5FA-0CB0-E3AFB312E363}"/>
              </a:ext>
            </a:extLst>
          </p:cNvPr>
          <p:cNvSpPr>
            <a:spLocks noGrp="1"/>
          </p:cNvSpPr>
          <p:nvPr>
            <p:ph type="body" idx="1"/>
          </p:nvPr>
        </p:nvSpPr>
        <p:spPr/>
        <p:txBody>
          <a:bodyPr/>
          <a:lstStyle/>
          <a:p>
            <a:r>
              <a:rPr lang="nl-NL" sz="1100" b="1" dirty="0">
                <a:effectLst/>
                <a:latin typeface="Calibri" panose="020F0502020204030204" pitchFamily="34" charset="0"/>
                <a:ea typeface="Times New Roman" panose="02020603050405020304" pitchFamily="18" charset="0"/>
              </a:rPr>
              <a:t>Implementatie en ICT</a:t>
            </a:r>
            <a:endParaRPr lang="nl-NL" sz="1100" dirty="0">
              <a:effectLst/>
              <a:latin typeface="Calibri" panose="020F0502020204030204" pitchFamily="34" charset="0"/>
              <a:ea typeface="Calibri" panose="020F0502020204030204" pitchFamily="34" charset="0"/>
            </a:endParaRPr>
          </a:p>
          <a:p>
            <a:r>
              <a:rPr lang="nl-NL" sz="1100" dirty="0">
                <a:effectLst/>
                <a:latin typeface="Calibri" panose="020F0502020204030204" pitchFamily="34" charset="0"/>
                <a:ea typeface="Times New Roman" panose="02020603050405020304" pitchFamily="18" charset="0"/>
              </a:rPr>
              <a:t>Dit zijn onze adviezen uit de geleerde lessen</a:t>
            </a:r>
            <a:r>
              <a:rPr lang="nl-NL" sz="1100" b="1" dirty="0">
                <a:effectLst/>
                <a:latin typeface="Calibri" panose="020F0502020204030204" pitchFamily="34" charset="0"/>
                <a:ea typeface="Times New Roman" panose="02020603050405020304" pitchFamily="18" charset="0"/>
              </a:rPr>
              <a:t>: </a:t>
            </a:r>
            <a:endParaRPr lang="nl-NL" sz="1100" dirty="0">
              <a:effectLst/>
              <a:latin typeface="Calibri" panose="020F0502020204030204" pitchFamily="34" charset="0"/>
              <a:ea typeface="Calibri" panose="020F0502020204030204" pitchFamily="34" charset="0"/>
            </a:endParaRPr>
          </a:p>
          <a:p>
            <a:pPr marL="342900" lvl="0" indent="-342900">
              <a:buFont typeface="+mj-lt"/>
              <a:buAutoNum type="arabicPeriod"/>
              <a:tabLst>
                <a:tab pos="457200" algn="l"/>
              </a:tabLst>
            </a:pPr>
            <a:r>
              <a:rPr lang="nl-NL" sz="1100" dirty="0">
                <a:effectLst/>
                <a:latin typeface="Calibri" panose="020F0502020204030204" pitchFamily="34" charset="0"/>
                <a:ea typeface="Times New Roman" panose="02020603050405020304" pitchFamily="18" charset="0"/>
              </a:rPr>
              <a:t>Begin altijd met een niet-gekoppelde standaard </a:t>
            </a:r>
            <a:r>
              <a:rPr lang="nl-NL" sz="1100" dirty="0" err="1">
                <a:effectLst/>
                <a:latin typeface="Calibri" panose="020F0502020204030204" pitchFamily="34" charset="0"/>
                <a:ea typeface="Times New Roman" panose="02020603050405020304" pitchFamily="18" charset="0"/>
              </a:rPr>
              <a:t>BIJTmeter</a:t>
            </a:r>
            <a:r>
              <a:rPr lang="nl-NL" sz="1100" dirty="0">
                <a:effectLst/>
                <a:latin typeface="Calibri" panose="020F0502020204030204" pitchFamily="34" charset="0"/>
                <a:ea typeface="Times New Roman" panose="02020603050405020304" pitchFamily="18" charset="0"/>
              </a:rPr>
              <a:t> omgeving, voorzien van de logo’s van de deelnemer. </a:t>
            </a:r>
            <a:endParaRPr lang="nl-NL" sz="1000" dirty="0">
              <a:effectLst/>
              <a:latin typeface="Calibri" panose="020F0502020204030204" pitchFamily="34" charset="0"/>
              <a:ea typeface="Calibri" panose="020F0502020204030204" pitchFamily="34" charset="0"/>
            </a:endParaRPr>
          </a:p>
          <a:p>
            <a:pPr marL="742950" lvl="1" indent="-285750">
              <a:buFont typeface="+mj-lt"/>
              <a:buAutoNum type="alphaLcPeriod"/>
              <a:tabLst>
                <a:tab pos="914400" algn="l"/>
              </a:tabLst>
            </a:pPr>
            <a:r>
              <a:rPr lang="nl-NL" sz="1100" dirty="0">
                <a:effectLst/>
                <a:latin typeface="Calibri" panose="020F0502020204030204" pitchFamily="34" charset="0"/>
                <a:ea typeface="Times New Roman" panose="02020603050405020304" pitchFamily="18" charset="0"/>
              </a:rPr>
              <a:t>Het standaardcontract en de standaard verwerkersovereenkomst ondertekenen is genoeg om te starten.</a:t>
            </a:r>
            <a:endParaRPr lang="nl-NL" sz="1000" dirty="0">
              <a:effectLst/>
              <a:latin typeface="Calibri" panose="020F0502020204030204" pitchFamily="34" charset="0"/>
              <a:ea typeface="Calibri" panose="020F0502020204030204" pitchFamily="34" charset="0"/>
            </a:endParaRPr>
          </a:p>
          <a:p>
            <a:pPr marL="742950" lvl="1" indent="-285750">
              <a:buFont typeface="+mj-lt"/>
              <a:buAutoNum type="alphaLcPeriod"/>
              <a:tabLst>
                <a:tab pos="914400" algn="l"/>
              </a:tabLst>
            </a:pPr>
            <a:r>
              <a:rPr lang="nl-NL" sz="1100" dirty="0">
                <a:effectLst/>
                <a:latin typeface="Calibri" panose="020F0502020204030204" pitchFamily="34" charset="0"/>
                <a:ea typeface="Times New Roman" panose="02020603050405020304" pitchFamily="18" charset="0"/>
              </a:rPr>
              <a:t>Paul V en Arthur kunnen omgevingen laten klaarzetten als deelname vrijwel zeker is. Ook als het nog niet helemaal zeker is wanneer een centrum start. Zo kan je bij een gesprek zeggen “je kunt technische gezien nu al beginnen”.</a:t>
            </a:r>
          </a:p>
          <a:p>
            <a:pPr lvl="1">
              <a:tabLst>
                <a:tab pos="914400" algn="l"/>
              </a:tabLst>
            </a:pPr>
            <a:endParaRPr lang="nl-NL" sz="1000" dirty="0">
              <a:effectLst/>
              <a:latin typeface="Calibri" panose="020F0502020204030204" pitchFamily="34" charset="0"/>
              <a:ea typeface="Calibri" panose="020F0502020204030204" pitchFamily="34" charset="0"/>
            </a:endParaRPr>
          </a:p>
          <a:p>
            <a:endParaRPr lang="nl-NL" dirty="0"/>
          </a:p>
        </p:txBody>
      </p:sp>
      <p:sp>
        <p:nvSpPr>
          <p:cNvPr id="4" name="Tijdelijke aanduiding voor dianummer 3">
            <a:extLst>
              <a:ext uri="{FF2B5EF4-FFF2-40B4-BE49-F238E27FC236}">
                <a16:creationId xmlns:a16="http://schemas.microsoft.com/office/drawing/2014/main" id="{1E4220A0-D7B4-56C7-D391-554D7ED33388}"/>
              </a:ext>
            </a:extLst>
          </p:cNvPr>
          <p:cNvSpPr>
            <a:spLocks noGrp="1"/>
          </p:cNvSpPr>
          <p:nvPr>
            <p:ph type="sldNum" sz="quarter" idx="5"/>
          </p:nvPr>
        </p:nvSpPr>
        <p:spPr/>
        <p:txBody>
          <a:bodyPr/>
          <a:lstStyle/>
          <a:p>
            <a:fld id="{D4A92A28-3895-2D49-8F51-EBBED2F1A71C}" type="slidenum">
              <a:rPr lang="nl-NL" smtClean="0"/>
              <a:pPr/>
              <a:t>9</a:t>
            </a:fld>
            <a:endParaRPr lang="nl-NL"/>
          </a:p>
        </p:txBody>
      </p:sp>
    </p:spTree>
    <p:extLst>
      <p:ext uri="{BB962C8B-B14F-4D97-AF65-F5344CB8AC3E}">
        <p14:creationId xmlns:p14="http://schemas.microsoft.com/office/powerpoint/2010/main" val="1526646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9F6A15-9052-693A-2B61-31B73972B396}"/>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20B98C39-4A6F-DBF3-DCB1-8CCA18A4E97E}"/>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2A3962E6-E6A8-29E8-FAD0-7152617B2A5F}"/>
              </a:ext>
            </a:extLst>
          </p:cNvPr>
          <p:cNvSpPr>
            <a:spLocks noGrp="1"/>
          </p:cNvSpPr>
          <p:nvPr>
            <p:ph type="body" idx="1"/>
          </p:nvPr>
        </p:nvSpPr>
        <p:spPr/>
        <p:txBody>
          <a:bodyPr/>
          <a:lstStyle/>
          <a:p>
            <a:endParaRPr lang="nl-NL" dirty="0"/>
          </a:p>
        </p:txBody>
      </p:sp>
      <p:sp>
        <p:nvSpPr>
          <p:cNvPr id="4" name="Tijdelijke aanduiding voor dianummer 3">
            <a:extLst>
              <a:ext uri="{FF2B5EF4-FFF2-40B4-BE49-F238E27FC236}">
                <a16:creationId xmlns:a16="http://schemas.microsoft.com/office/drawing/2014/main" id="{EC6B83BB-F776-651A-7763-E9781EDECF3B}"/>
              </a:ext>
            </a:extLst>
          </p:cNvPr>
          <p:cNvSpPr>
            <a:spLocks noGrp="1"/>
          </p:cNvSpPr>
          <p:nvPr>
            <p:ph type="sldNum" sz="quarter" idx="5"/>
          </p:nvPr>
        </p:nvSpPr>
        <p:spPr/>
        <p:txBody>
          <a:bodyPr/>
          <a:lstStyle/>
          <a:p>
            <a:fld id="{D4A92A28-3895-2D49-8F51-EBBED2F1A71C}" type="slidenum">
              <a:rPr lang="nl-NL" smtClean="0"/>
              <a:pPr/>
              <a:t>10</a:t>
            </a:fld>
            <a:endParaRPr lang="nl-NL"/>
          </a:p>
        </p:txBody>
      </p:sp>
    </p:spTree>
    <p:extLst>
      <p:ext uri="{BB962C8B-B14F-4D97-AF65-F5344CB8AC3E}">
        <p14:creationId xmlns:p14="http://schemas.microsoft.com/office/powerpoint/2010/main" val="7512115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59B121-5A57-EC36-26D2-AC350BC45305}"/>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0C179846-CF02-0131-10EE-B7D1296FABD0}"/>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31BCB9E3-8244-96DF-5234-FB18455EB243}"/>
              </a:ext>
            </a:extLst>
          </p:cNvPr>
          <p:cNvSpPr>
            <a:spLocks noGrp="1"/>
          </p:cNvSpPr>
          <p:nvPr>
            <p:ph type="body" idx="1"/>
          </p:nvPr>
        </p:nvSpPr>
        <p:spPr/>
        <p:txBody>
          <a:bodyPr/>
          <a:lstStyle/>
          <a:p>
            <a:endParaRPr lang="nl-NL" dirty="0"/>
          </a:p>
        </p:txBody>
      </p:sp>
      <p:sp>
        <p:nvSpPr>
          <p:cNvPr id="4" name="Tijdelijke aanduiding voor dianummer 3">
            <a:extLst>
              <a:ext uri="{FF2B5EF4-FFF2-40B4-BE49-F238E27FC236}">
                <a16:creationId xmlns:a16="http://schemas.microsoft.com/office/drawing/2014/main" id="{936DCF58-8940-00C0-9952-C60FDE6E2948}"/>
              </a:ext>
            </a:extLst>
          </p:cNvPr>
          <p:cNvSpPr>
            <a:spLocks noGrp="1"/>
          </p:cNvSpPr>
          <p:nvPr>
            <p:ph type="sldNum" sz="quarter" idx="5"/>
          </p:nvPr>
        </p:nvSpPr>
        <p:spPr/>
        <p:txBody>
          <a:bodyPr/>
          <a:lstStyle/>
          <a:p>
            <a:fld id="{D4A92A28-3895-2D49-8F51-EBBED2F1A71C}" type="slidenum">
              <a:rPr lang="nl-NL" smtClean="0"/>
              <a:pPr/>
              <a:t>11</a:t>
            </a:fld>
            <a:endParaRPr lang="nl-NL"/>
          </a:p>
        </p:txBody>
      </p:sp>
    </p:spTree>
    <p:extLst>
      <p:ext uri="{BB962C8B-B14F-4D97-AF65-F5344CB8AC3E}">
        <p14:creationId xmlns:p14="http://schemas.microsoft.com/office/powerpoint/2010/main" val="2981688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769501" y="2130427"/>
            <a:ext cx="8721012" cy="1470025"/>
          </a:xfrm>
        </p:spPr>
        <p:txBody>
          <a:bodyPr/>
          <a:lstStyle/>
          <a:p>
            <a:r>
              <a:rPr lang="nl-NL"/>
              <a:t>Titelstijl van model bewerken</a:t>
            </a:r>
          </a:p>
        </p:txBody>
      </p:sp>
      <p:sp>
        <p:nvSpPr>
          <p:cNvPr id="3" name="Subtitel 2"/>
          <p:cNvSpPr>
            <a:spLocks noGrp="1"/>
          </p:cNvSpPr>
          <p:nvPr>
            <p:ph type="subTitle" idx="1"/>
          </p:nvPr>
        </p:nvSpPr>
        <p:spPr>
          <a:xfrm>
            <a:off x="1539003" y="3886200"/>
            <a:ext cx="718200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titelstijl van het model te bewerken</a:t>
            </a:r>
          </a:p>
        </p:txBody>
      </p:sp>
      <p:sp>
        <p:nvSpPr>
          <p:cNvPr id="4" name="Tijdelijke aanduiding voor datum 3"/>
          <p:cNvSpPr>
            <a:spLocks noGrp="1"/>
          </p:cNvSpPr>
          <p:nvPr>
            <p:ph type="dt" sz="half" idx="10"/>
          </p:nvPr>
        </p:nvSpPr>
        <p:spPr/>
        <p:txBody>
          <a:bodyPr/>
          <a:lstStyle/>
          <a:p>
            <a:fld id="{42272477-24D6-E543-8850-B1D30337B43C}" type="datetimeFigureOut">
              <a:rPr lang="nl-NL" smtClean="0"/>
              <a:pPr/>
              <a:t>12-3-2024</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9D9D1637-D3CF-2A47-9AA6-DDC0C1A24165}" type="slidenum">
              <a:rPr lang="nl-NL" smtClean="0"/>
              <a:pPr/>
              <a:t>‹nr.›</a:t>
            </a:fld>
            <a:endParaRPr lang="nl-N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verticale tekst 2"/>
          <p:cNvSpPr>
            <a:spLocks noGrp="1"/>
          </p:cNvSpPr>
          <p:nvPr>
            <p:ph type="body" orient="vert" idx="1"/>
          </p:nvPr>
        </p:nvSpPr>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2272477-24D6-E543-8850-B1D30337B43C}" type="datetimeFigureOut">
              <a:rPr lang="nl-NL" smtClean="0"/>
              <a:pPr/>
              <a:t>12-3-2024</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9D9D1637-D3CF-2A47-9AA6-DDC0C1A24165}" type="slidenum">
              <a:rPr lang="nl-NL" smtClean="0"/>
              <a:pPr/>
              <a:t>‹nr.›</a:t>
            </a:fld>
            <a:endParaRPr lang="nl-N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7438510" y="274640"/>
            <a:ext cx="2308503" cy="5851525"/>
          </a:xfrm>
        </p:spPr>
        <p:txBody>
          <a:bodyPr vert="eaVert"/>
          <a:lstStyle/>
          <a:p>
            <a:r>
              <a:rPr lang="nl-NL"/>
              <a:t>Titelstijl van model bewerken</a:t>
            </a:r>
          </a:p>
        </p:txBody>
      </p:sp>
      <p:sp>
        <p:nvSpPr>
          <p:cNvPr id="3" name="Tijdelijke aanduiding voor verticale tekst 2"/>
          <p:cNvSpPr>
            <a:spLocks noGrp="1"/>
          </p:cNvSpPr>
          <p:nvPr>
            <p:ph type="body" orient="vert" idx="1"/>
          </p:nvPr>
        </p:nvSpPr>
        <p:spPr>
          <a:xfrm>
            <a:off x="513001" y="274640"/>
            <a:ext cx="6754508" cy="5851525"/>
          </a:xfr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2272477-24D6-E543-8850-B1D30337B43C}" type="datetimeFigureOut">
              <a:rPr lang="nl-NL" smtClean="0"/>
              <a:pPr/>
              <a:t>12-3-2024</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9D9D1637-D3CF-2A47-9AA6-DDC0C1A24165}" type="slidenum">
              <a:rPr lang="nl-NL" smtClean="0"/>
              <a:pPr/>
              <a:t>‹nr.›</a:t>
            </a:fld>
            <a:endParaRPr lang="nl-N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idx="1"/>
          </p:nvPr>
        </p:nvSpPr>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2272477-24D6-E543-8850-B1D30337B43C}" type="datetimeFigureOut">
              <a:rPr lang="nl-NL" smtClean="0"/>
              <a:pPr/>
              <a:t>12-3-2024</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9D9D1637-D3CF-2A47-9AA6-DDC0C1A24165}" type="slidenum">
              <a:rPr lang="nl-NL" smtClean="0"/>
              <a:pPr/>
              <a:t>‹nr.›</a:t>
            </a:fld>
            <a:endParaRPr lang="nl-N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10470" y="4406902"/>
            <a:ext cx="8721012" cy="1362075"/>
          </a:xfrm>
        </p:spPr>
        <p:txBody>
          <a:bodyPr anchor="t"/>
          <a:lstStyle>
            <a:lvl1pPr algn="l">
              <a:defRPr sz="4000" b="1" cap="all"/>
            </a:lvl1pPr>
          </a:lstStyle>
          <a:p>
            <a:r>
              <a:rPr lang="nl-NL"/>
              <a:t>Titelstijl van model bewerken</a:t>
            </a:r>
          </a:p>
        </p:txBody>
      </p:sp>
      <p:sp>
        <p:nvSpPr>
          <p:cNvPr id="3" name="Tijdelijke aanduiding voor tekst 2"/>
          <p:cNvSpPr>
            <a:spLocks noGrp="1"/>
          </p:cNvSpPr>
          <p:nvPr>
            <p:ph type="body" idx="1"/>
          </p:nvPr>
        </p:nvSpPr>
        <p:spPr>
          <a:xfrm>
            <a:off x="810470" y="2906713"/>
            <a:ext cx="8721012"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tekststijl van het model te bewerken</a:t>
            </a:r>
          </a:p>
        </p:txBody>
      </p:sp>
      <p:sp>
        <p:nvSpPr>
          <p:cNvPr id="4" name="Tijdelijke aanduiding voor datum 3"/>
          <p:cNvSpPr>
            <a:spLocks noGrp="1"/>
          </p:cNvSpPr>
          <p:nvPr>
            <p:ph type="dt" sz="half" idx="10"/>
          </p:nvPr>
        </p:nvSpPr>
        <p:spPr/>
        <p:txBody>
          <a:bodyPr/>
          <a:lstStyle/>
          <a:p>
            <a:fld id="{42272477-24D6-E543-8850-B1D30337B43C}" type="datetimeFigureOut">
              <a:rPr lang="nl-NL" smtClean="0"/>
              <a:pPr/>
              <a:t>12-3-2024</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9D9D1637-D3CF-2A47-9AA6-DDC0C1A24165}" type="slidenum">
              <a:rPr lang="nl-NL" smtClean="0"/>
              <a:pPr/>
              <a:t>‹nr.›</a:t>
            </a:fld>
            <a:endParaRPr lang="nl-N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sz="half" idx="1"/>
          </p:nvPr>
        </p:nvSpPr>
        <p:spPr>
          <a:xfrm>
            <a:off x="513000" y="1600202"/>
            <a:ext cx="453150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5215507" y="1600202"/>
            <a:ext cx="453150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2272477-24D6-E543-8850-B1D30337B43C}" type="datetimeFigureOut">
              <a:rPr lang="nl-NL" smtClean="0"/>
              <a:pPr/>
              <a:t>12-3-2024</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9D9D1637-D3CF-2A47-9AA6-DDC0C1A24165}" type="slidenum">
              <a:rPr lang="nl-NL" smtClean="0"/>
              <a:pPr/>
              <a:t>‹nr.›</a:t>
            </a:fld>
            <a:endParaRPr lang="nl-N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Titelstijl van model bewerken</a:t>
            </a:r>
          </a:p>
        </p:txBody>
      </p:sp>
      <p:sp>
        <p:nvSpPr>
          <p:cNvPr id="3" name="Tijdelijke aanduiding voor tekst 2"/>
          <p:cNvSpPr>
            <a:spLocks noGrp="1"/>
          </p:cNvSpPr>
          <p:nvPr>
            <p:ph type="body" idx="1"/>
          </p:nvPr>
        </p:nvSpPr>
        <p:spPr>
          <a:xfrm>
            <a:off x="513001" y="1535113"/>
            <a:ext cx="453328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4" name="Tijdelijke aanduiding voor inhoud 3"/>
          <p:cNvSpPr>
            <a:spLocks noGrp="1"/>
          </p:cNvSpPr>
          <p:nvPr>
            <p:ph sz="half" idx="2"/>
          </p:nvPr>
        </p:nvSpPr>
        <p:spPr>
          <a:xfrm>
            <a:off x="513001" y="2174875"/>
            <a:ext cx="453328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5211945" y="1535113"/>
            <a:ext cx="453506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6" name="Tijdelijke aanduiding voor inhoud 5"/>
          <p:cNvSpPr>
            <a:spLocks noGrp="1"/>
          </p:cNvSpPr>
          <p:nvPr>
            <p:ph sz="quarter" idx="4"/>
          </p:nvPr>
        </p:nvSpPr>
        <p:spPr>
          <a:xfrm>
            <a:off x="5211945" y="2174875"/>
            <a:ext cx="453506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2272477-24D6-E543-8850-B1D30337B43C}" type="datetimeFigureOut">
              <a:rPr lang="nl-NL" smtClean="0"/>
              <a:pPr/>
              <a:t>12-3-2024</a:t>
            </a:fld>
            <a:endParaRPr lang="nl-NL" dirty="0"/>
          </a:p>
        </p:txBody>
      </p:sp>
      <p:sp>
        <p:nvSpPr>
          <p:cNvPr id="8" name="Tijdelijke aanduiding voor voettekst 7"/>
          <p:cNvSpPr>
            <a:spLocks noGrp="1"/>
          </p:cNvSpPr>
          <p:nvPr>
            <p:ph type="ftr" sz="quarter" idx="11"/>
          </p:nvPr>
        </p:nvSpPr>
        <p:spPr/>
        <p:txBody>
          <a:bodyPr/>
          <a:lstStyle/>
          <a:p>
            <a:endParaRPr lang="nl-NL" dirty="0"/>
          </a:p>
        </p:txBody>
      </p:sp>
      <p:sp>
        <p:nvSpPr>
          <p:cNvPr id="9" name="Tijdelijke aanduiding voor dianummer 8"/>
          <p:cNvSpPr>
            <a:spLocks noGrp="1"/>
          </p:cNvSpPr>
          <p:nvPr>
            <p:ph type="sldNum" sz="quarter" idx="12"/>
          </p:nvPr>
        </p:nvSpPr>
        <p:spPr/>
        <p:txBody>
          <a:bodyPr/>
          <a:lstStyle/>
          <a:p>
            <a:fld id="{9D9D1637-D3CF-2A47-9AA6-DDC0C1A24165}" type="slidenum">
              <a:rPr lang="nl-NL" smtClean="0"/>
              <a:pPr/>
              <a:t>‹nr.›</a:t>
            </a:fld>
            <a:endParaRPr lang="nl-N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42272477-24D6-E543-8850-B1D30337B43C}" type="datetimeFigureOut">
              <a:rPr lang="nl-NL" smtClean="0"/>
              <a:pPr/>
              <a:t>12-3-2024</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fld id="{9D9D1637-D3CF-2A47-9AA6-DDC0C1A24165}" type="slidenum">
              <a:rPr lang="nl-NL" smtClean="0"/>
              <a:pPr/>
              <a:t>‹nr.›</a:t>
            </a:fld>
            <a:endParaRPr lang="nl-N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2272477-24D6-E543-8850-B1D30337B43C}" type="datetimeFigureOut">
              <a:rPr lang="nl-NL" smtClean="0"/>
              <a:pPr/>
              <a:t>12-3-2024</a:t>
            </a:fld>
            <a:endParaRPr lang="nl-NL" dirty="0"/>
          </a:p>
        </p:txBody>
      </p:sp>
      <p:sp>
        <p:nvSpPr>
          <p:cNvPr id="3" name="Tijdelijke aanduiding voor voettekst 2"/>
          <p:cNvSpPr>
            <a:spLocks noGrp="1"/>
          </p:cNvSpPr>
          <p:nvPr>
            <p:ph type="ftr" sz="quarter" idx="11"/>
          </p:nvPr>
        </p:nvSpPr>
        <p:spPr/>
        <p:txBody>
          <a:bodyPr/>
          <a:lstStyle/>
          <a:p>
            <a:endParaRPr lang="nl-NL" dirty="0"/>
          </a:p>
        </p:txBody>
      </p:sp>
      <p:sp>
        <p:nvSpPr>
          <p:cNvPr id="4" name="Tijdelijke aanduiding voor dianummer 3"/>
          <p:cNvSpPr>
            <a:spLocks noGrp="1"/>
          </p:cNvSpPr>
          <p:nvPr>
            <p:ph type="sldNum" sz="quarter" idx="12"/>
          </p:nvPr>
        </p:nvSpPr>
        <p:spPr/>
        <p:txBody>
          <a:bodyPr/>
          <a:lstStyle/>
          <a:p>
            <a:fld id="{9D9D1637-D3CF-2A47-9AA6-DDC0C1A24165}" type="slidenum">
              <a:rPr lang="nl-NL" smtClean="0"/>
              <a:pPr/>
              <a:t>‹nr.›</a:t>
            </a:fld>
            <a:endParaRPr lang="nl-N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513001" y="273050"/>
            <a:ext cx="3375474" cy="1162050"/>
          </a:xfrm>
        </p:spPr>
        <p:txBody>
          <a:bodyPr anchor="b"/>
          <a:lstStyle>
            <a:lvl1pPr algn="l">
              <a:defRPr sz="2000" b="1"/>
            </a:lvl1pPr>
          </a:lstStyle>
          <a:p>
            <a:r>
              <a:rPr lang="nl-NL"/>
              <a:t>Titelstijl van model bewerken</a:t>
            </a:r>
          </a:p>
        </p:txBody>
      </p:sp>
      <p:sp>
        <p:nvSpPr>
          <p:cNvPr id="3" name="Tijdelijke aanduiding voor inhoud 2"/>
          <p:cNvSpPr>
            <a:spLocks noGrp="1"/>
          </p:cNvSpPr>
          <p:nvPr>
            <p:ph idx="1"/>
          </p:nvPr>
        </p:nvSpPr>
        <p:spPr>
          <a:xfrm>
            <a:off x="4011381" y="273052"/>
            <a:ext cx="573563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513001" y="1435102"/>
            <a:ext cx="337547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p:txBody>
          <a:bodyPr/>
          <a:lstStyle/>
          <a:p>
            <a:fld id="{42272477-24D6-E543-8850-B1D30337B43C}" type="datetimeFigureOut">
              <a:rPr lang="nl-NL" smtClean="0"/>
              <a:pPr/>
              <a:t>12-3-2024</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9D9D1637-D3CF-2A47-9AA6-DDC0C1A24165}" type="slidenum">
              <a:rPr lang="nl-NL" smtClean="0"/>
              <a:pPr/>
              <a:t>‹nr.›</a:t>
            </a:fld>
            <a:endParaRPr lang="nl-N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011034" y="4800600"/>
            <a:ext cx="6156008" cy="566738"/>
          </a:xfrm>
        </p:spPr>
        <p:txBody>
          <a:bodyPr anchor="b"/>
          <a:lstStyle>
            <a:lvl1pPr algn="l">
              <a:defRPr sz="2000" b="1"/>
            </a:lvl1pPr>
          </a:lstStyle>
          <a:p>
            <a:r>
              <a:rPr lang="nl-NL"/>
              <a:t>Titelstijl van model bewerken</a:t>
            </a:r>
          </a:p>
        </p:txBody>
      </p:sp>
      <p:sp>
        <p:nvSpPr>
          <p:cNvPr id="3" name="Tijdelijke aanduiding voor afbeelding 2"/>
          <p:cNvSpPr>
            <a:spLocks noGrp="1"/>
          </p:cNvSpPr>
          <p:nvPr>
            <p:ph type="pic" idx="1"/>
          </p:nvPr>
        </p:nvSpPr>
        <p:spPr>
          <a:xfrm>
            <a:off x="2011034" y="612775"/>
            <a:ext cx="615600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2011034" y="5367338"/>
            <a:ext cx="615600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p:txBody>
          <a:bodyPr/>
          <a:lstStyle/>
          <a:p>
            <a:fld id="{42272477-24D6-E543-8850-B1D30337B43C}" type="datetimeFigureOut">
              <a:rPr lang="nl-NL" smtClean="0"/>
              <a:pPr/>
              <a:t>12-3-2024</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9D9D1637-D3CF-2A47-9AA6-DDC0C1A24165}" type="slidenum">
              <a:rPr lang="nl-NL" smtClean="0"/>
              <a:pPr/>
              <a:t>‹nr.›</a:t>
            </a:fld>
            <a:endParaRPr lang="nl-N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513001" y="274638"/>
            <a:ext cx="9234012" cy="1143000"/>
          </a:xfrm>
          <a:prstGeom prst="rect">
            <a:avLst/>
          </a:prstGeom>
        </p:spPr>
        <p:txBody>
          <a:bodyPr vert="horz" lIns="91440" tIns="45720" rIns="91440" bIns="45720" rtlCol="0" anchor="ctr">
            <a:normAutofit/>
          </a:bodyPr>
          <a:lstStyle/>
          <a:p>
            <a:r>
              <a:rPr lang="nl-NL"/>
              <a:t>Titelstijl van model bewerken</a:t>
            </a:r>
          </a:p>
        </p:txBody>
      </p:sp>
      <p:sp>
        <p:nvSpPr>
          <p:cNvPr id="3" name="Tijdelijke aanduiding voor tekst 2"/>
          <p:cNvSpPr>
            <a:spLocks noGrp="1"/>
          </p:cNvSpPr>
          <p:nvPr>
            <p:ph type="body" idx="1"/>
          </p:nvPr>
        </p:nvSpPr>
        <p:spPr>
          <a:xfrm>
            <a:off x="513001" y="1600202"/>
            <a:ext cx="9234012" cy="4525963"/>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513001" y="6356352"/>
            <a:ext cx="239400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272477-24D6-E543-8850-B1D30337B43C}" type="datetimeFigureOut">
              <a:rPr lang="nl-NL" smtClean="0"/>
              <a:pPr/>
              <a:t>12-3-2024</a:t>
            </a:fld>
            <a:endParaRPr lang="nl-NL" dirty="0"/>
          </a:p>
        </p:txBody>
      </p:sp>
      <p:sp>
        <p:nvSpPr>
          <p:cNvPr id="5" name="Tijdelijke aanduiding voor voettekst 4"/>
          <p:cNvSpPr>
            <a:spLocks noGrp="1"/>
          </p:cNvSpPr>
          <p:nvPr>
            <p:ph type="ftr" sz="quarter" idx="3"/>
          </p:nvPr>
        </p:nvSpPr>
        <p:spPr>
          <a:xfrm>
            <a:off x="3505505" y="6356352"/>
            <a:ext cx="324900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7353010" y="6356352"/>
            <a:ext cx="239400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9D1637-D3CF-2A47-9AA6-DDC0C1A24165}" type="slidenum">
              <a:rPr lang="nl-NL" smtClean="0"/>
              <a:pPr/>
              <a:t>‹nr.›</a:t>
            </a:fld>
            <a:endParaRPr lang="nl-N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64000">
              <a:schemeClr val="accent4">
                <a:lumMod val="20000"/>
                <a:lumOff val="80000"/>
              </a:schemeClr>
            </a:gs>
            <a:gs pos="100000">
              <a:schemeClr val="accent4">
                <a:lumMod val="7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pic>
        <p:nvPicPr>
          <p:cNvPr id="4" name="Afbeelding 3" descr="Logo_Cobijt.png"/>
          <p:cNvPicPr>
            <a:picLocks noChangeAspect="1"/>
          </p:cNvPicPr>
          <p:nvPr/>
        </p:nvPicPr>
        <p:blipFill>
          <a:blip r:embed="rId2">
            <a:clrChange>
              <a:clrFrom>
                <a:srgbClr val="FFFFFF"/>
              </a:clrFrom>
              <a:clrTo>
                <a:srgbClr val="FFFFFF">
                  <a:alpha val="0"/>
                </a:srgbClr>
              </a:clrTo>
            </a:clrChange>
            <a:alphaModFix amt="50000"/>
          </a:blip>
          <a:srcRect t="3212" r="80556" b="6094"/>
          <a:stretch>
            <a:fillRect/>
          </a:stretch>
        </p:blipFill>
        <p:spPr>
          <a:xfrm>
            <a:off x="7388429" y="2"/>
            <a:ext cx="2883789" cy="6857999"/>
          </a:xfrm>
          <a:prstGeom prst="rect">
            <a:avLst/>
          </a:prstGeom>
        </p:spPr>
      </p:pic>
      <p:pic>
        <p:nvPicPr>
          <p:cNvPr id="8" name="Afbeelding 7" descr="Logo_Cobijt.png"/>
          <p:cNvPicPr>
            <a:picLocks noChangeAspect="1"/>
          </p:cNvPicPr>
          <p:nvPr/>
        </p:nvPicPr>
        <p:blipFill>
          <a:blip r:embed="rId2">
            <a:clrChange>
              <a:clrFrom>
                <a:srgbClr val="FFFFFF"/>
              </a:clrFrom>
              <a:clrTo>
                <a:srgbClr val="FFFFFF">
                  <a:alpha val="0"/>
                </a:srgbClr>
              </a:clrTo>
            </a:clrChange>
          </a:blip>
          <a:stretch>
            <a:fillRect/>
          </a:stretch>
        </p:blipFill>
        <p:spPr>
          <a:xfrm>
            <a:off x="8996808" y="6064325"/>
            <a:ext cx="1275408" cy="636452"/>
          </a:xfrm>
          <a:prstGeom prst="rect">
            <a:avLst/>
          </a:prstGeom>
        </p:spPr>
      </p:pic>
      <p:sp>
        <p:nvSpPr>
          <p:cNvPr id="16" name="Tekstvak 15"/>
          <p:cNvSpPr txBox="1"/>
          <p:nvPr/>
        </p:nvSpPr>
        <p:spPr>
          <a:xfrm>
            <a:off x="3035254" y="3365885"/>
            <a:ext cx="4403256" cy="1415772"/>
          </a:xfrm>
          <a:prstGeom prst="rect">
            <a:avLst/>
          </a:prstGeom>
          <a:noFill/>
        </p:spPr>
        <p:txBody>
          <a:bodyPr wrap="square" rtlCol="0">
            <a:spAutoFit/>
          </a:bodyPr>
          <a:lstStyle/>
          <a:p>
            <a:pPr algn="ctr"/>
            <a:r>
              <a:rPr lang="nl-NL" sz="2400" b="1" dirty="0">
                <a:solidFill>
                  <a:schemeClr val="accent4">
                    <a:lumMod val="50000"/>
                  </a:schemeClr>
                </a:solidFill>
              </a:rPr>
              <a:t>Informatieavond</a:t>
            </a:r>
            <a:endParaRPr lang="nl-NL" sz="2400" b="1" i="1" dirty="0">
              <a:solidFill>
                <a:schemeClr val="accent4">
                  <a:lumMod val="50000"/>
                </a:schemeClr>
              </a:solidFill>
            </a:endParaRPr>
          </a:p>
          <a:p>
            <a:pPr algn="ctr"/>
            <a:r>
              <a:rPr lang="nl-NL" sz="2000" dirty="0">
                <a:solidFill>
                  <a:schemeClr val="accent4">
                    <a:lumMod val="50000"/>
                  </a:schemeClr>
                </a:solidFill>
              </a:rPr>
              <a:t>26 februari 2024</a:t>
            </a:r>
          </a:p>
          <a:p>
            <a:endParaRPr lang="nl-NL" sz="2400" dirty="0">
              <a:solidFill>
                <a:schemeClr val="accent4">
                  <a:lumMod val="50000"/>
                </a:schemeClr>
              </a:solidFill>
            </a:endParaRPr>
          </a:p>
          <a:p>
            <a:endParaRPr lang="nl-NL" dirty="0"/>
          </a:p>
        </p:txBody>
      </p:sp>
      <p:pic>
        <p:nvPicPr>
          <p:cNvPr id="20" name="Afbeelding 19" descr="Logo_Cobijt.png"/>
          <p:cNvPicPr>
            <a:picLocks noChangeAspect="1"/>
          </p:cNvPicPr>
          <p:nvPr/>
        </p:nvPicPr>
        <p:blipFill>
          <a:blip r:embed="rId2">
            <a:clrChange>
              <a:clrFrom>
                <a:srgbClr val="FFFFFF"/>
              </a:clrFrom>
              <a:clrTo>
                <a:srgbClr val="FFFFFF">
                  <a:alpha val="0"/>
                </a:srgbClr>
              </a:clrTo>
            </a:clrChange>
          </a:blip>
          <a:stretch>
            <a:fillRect/>
          </a:stretch>
        </p:blipFill>
        <p:spPr>
          <a:xfrm>
            <a:off x="3905747" y="1342427"/>
            <a:ext cx="2578011" cy="1286475"/>
          </a:xfrm>
          <a:prstGeom prst="rect">
            <a:avLst/>
          </a:prstGeom>
        </p:spPr>
      </p:pic>
      <p:cxnSp>
        <p:nvCxnSpPr>
          <p:cNvPr id="33" name="Rechte verbindingslijn 32"/>
          <p:cNvCxnSpPr/>
          <p:nvPr/>
        </p:nvCxnSpPr>
        <p:spPr>
          <a:xfrm>
            <a:off x="0" y="698500"/>
            <a:ext cx="2154430" cy="1588"/>
          </a:xfrm>
          <a:prstGeom prst="line">
            <a:avLst/>
          </a:prstGeom>
          <a:ln w="50800">
            <a:gradFill flip="none" rotWithShape="1">
              <a:gsLst>
                <a:gs pos="60000">
                  <a:srgbClr val="94084B"/>
                </a:gs>
                <a:gs pos="100000">
                  <a:srgbClr val="FFFFFF">
                    <a:alpha val="0"/>
                  </a:srgbClr>
                </a:gs>
              </a:gsLst>
              <a:lin ang="0" scaled="1"/>
              <a:tileRect/>
            </a:gra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0C9748-6BCB-6761-0E72-D3253A875CD3}"/>
            </a:ext>
          </a:extLst>
        </p:cNvPr>
        <p:cNvGrpSpPr/>
        <p:nvPr/>
      </p:nvGrpSpPr>
      <p:grpSpPr>
        <a:xfrm>
          <a:off x="0" y="0"/>
          <a:ext cx="0" cy="0"/>
          <a:chOff x="0" y="0"/>
          <a:chExt cx="0" cy="0"/>
        </a:xfrm>
      </p:grpSpPr>
      <p:pic>
        <p:nvPicPr>
          <p:cNvPr id="4" name="Afbeelding 3" descr="Logo_Cobijt.png">
            <a:extLst>
              <a:ext uri="{FF2B5EF4-FFF2-40B4-BE49-F238E27FC236}">
                <a16:creationId xmlns:a16="http://schemas.microsoft.com/office/drawing/2014/main" id="{EE65B49F-9BF5-D316-FB33-C193B47CFEB7}"/>
              </a:ext>
            </a:extLst>
          </p:cNvPr>
          <p:cNvPicPr>
            <a:picLocks noChangeAspect="1"/>
          </p:cNvPicPr>
          <p:nvPr/>
        </p:nvPicPr>
        <p:blipFill>
          <a:blip r:embed="rId3">
            <a:clrChange>
              <a:clrFrom>
                <a:srgbClr val="FFFFFF"/>
              </a:clrFrom>
              <a:clrTo>
                <a:srgbClr val="FFFFFF">
                  <a:alpha val="0"/>
                </a:srgbClr>
              </a:clrTo>
            </a:clrChange>
            <a:alphaModFix amt="50000"/>
          </a:blip>
          <a:srcRect t="3212" r="80556" b="6094"/>
          <a:stretch>
            <a:fillRect/>
          </a:stretch>
        </p:blipFill>
        <p:spPr>
          <a:xfrm>
            <a:off x="7388429" y="2"/>
            <a:ext cx="2883789" cy="6857999"/>
          </a:xfrm>
          <a:prstGeom prst="rect">
            <a:avLst/>
          </a:prstGeom>
        </p:spPr>
      </p:pic>
      <p:pic>
        <p:nvPicPr>
          <p:cNvPr id="8" name="Afbeelding 7" descr="Logo_Cobijt.png">
            <a:extLst>
              <a:ext uri="{FF2B5EF4-FFF2-40B4-BE49-F238E27FC236}">
                <a16:creationId xmlns:a16="http://schemas.microsoft.com/office/drawing/2014/main" id="{E0B9F104-B8D4-2478-F75D-21513C054965}"/>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8996808" y="6064325"/>
            <a:ext cx="1275408" cy="636452"/>
          </a:xfrm>
          <a:prstGeom prst="rect">
            <a:avLst/>
          </a:prstGeom>
        </p:spPr>
      </p:pic>
      <p:cxnSp>
        <p:nvCxnSpPr>
          <p:cNvPr id="33" name="Rechte verbindingslijn 32">
            <a:extLst>
              <a:ext uri="{FF2B5EF4-FFF2-40B4-BE49-F238E27FC236}">
                <a16:creationId xmlns:a16="http://schemas.microsoft.com/office/drawing/2014/main" id="{131216C5-8006-43FB-D151-A094F9AD155B}"/>
              </a:ext>
            </a:extLst>
          </p:cNvPr>
          <p:cNvCxnSpPr/>
          <p:nvPr/>
        </p:nvCxnSpPr>
        <p:spPr>
          <a:xfrm>
            <a:off x="0" y="698500"/>
            <a:ext cx="2154430" cy="1588"/>
          </a:xfrm>
          <a:prstGeom prst="line">
            <a:avLst/>
          </a:prstGeom>
          <a:ln w="50800">
            <a:gradFill flip="none" rotWithShape="1">
              <a:gsLst>
                <a:gs pos="60000">
                  <a:srgbClr val="94084B"/>
                </a:gs>
                <a:gs pos="100000">
                  <a:srgbClr val="FFFFFF">
                    <a:alpha val="0"/>
                  </a:srgbClr>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ekstvak 1">
            <a:extLst>
              <a:ext uri="{FF2B5EF4-FFF2-40B4-BE49-F238E27FC236}">
                <a16:creationId xmlns:a16="http://schemas.microsoft.com/office/drawing/2014/main" id="{98A81431-5A84-AC5D-3121-589D8F6CC70A}"/>
              </a:ext>
            </a:extLst>
          </p:cNvPr>
          <p:cNvSpPr txBox="1"/>
          <p:nvPr/>
        </p:nvSpPr>
        <p:spPr>
          <a:xfrm>
            <a:off x="285427" y="910250"/>
            <a:ext cx="8711381" cy="6124754"/>
          </a:xfrm>
          <a:prstGeom prst="rect">
            <a:avLst/>
          </a:prstGeom>
          <a:noFill/>
        </p:spPr>
        <p:txBody>
          <a:bodyPr wrap="square" rtlCol="0">
            <a:spAutoFit/>
          </a:bodyPr>
          <a:lstStyle/>
          <a:p>
            <a:pPr algn="ctr"/>
            <a:endParaRPr lang="nl-NL" dirty="0">
              <a:solidFill>
                <a:schemeClr val="accent4">
                  <a:lumMod val="50000"/>
                </a:schemeClr>
              </a:solidFill>
            </a:endParaRPr>
          </a:p>
          <a:p>
            <a:pPr algn="ctr"/>
            <a:endParaRPr lang="nl-NL" sz="2000" dirty="0">
              <a:solidFill>
                <a:schemeClr val="accent4">
                  <a:lumMod val="50000"/>
                </a:schemeClr>
              </a:solidFill>
            </a:endParaRPr>
          </a:p>
          <a:p>
            <a:r>
              <a:rPr lang="nl-NL" sz="2400" b="1" dirty="0">
                <a:effectLst/>
                <a:latin typeface="Calibri" panose="020F0502020204030204" pitchFamily="34" charset="0"/>
                <a:ea typeface="Calibri" panose="020F0502020204030204" pitchFamily="34" charset="0"/>
              </a:rPr>
              <a:t>Overzicht deelnemers Bijtmeter:</a:t>
            </a:r>
          </a:p>
          <a:p>
            <a:r>
              <a:rPr lang="nl-NL" sz="2400" dirty="0">
                <a:effectLst/>
                <a:latin typeface="Calibri" panose="020F0502020204030204" pitchFamily="34" charset="0"/>
                <a:ea typeface="Calibri" panose="020F0502020204030204" pitchFamily="34" charset="0"/>
              </a:rPr>
              <a:t>CBT Vogellanden</a:t>
            </a:r>
          </a:p>
          <a:p>
            <a:r>
              <a:rPr lang="nl-NL" sz="2400" dirty="0">
                <a:latin typeface="Calibri" panose="020F0502020204030204" pitchFamily="34" charset="0"/>
                <a:ea typeface="Calibri" panose="020F0502020204030204" pitchFamily="34" charset="0"/>
              </a:rPr>
              <a:t>CBT St Anna</a:t>
            </a:r>
          </a:p>
          <a:p>
            <a:r>
              <a:rPr lang="nl-NL" sz="2400" dirty="0">
                <a:effectLst/>
                <a:latin typeface="Calibri" panose="020F0502020204030204" pitchFamily="34" charset="0"/>
                <a:ea typeface="Calibri" panose="020F0502020204030204" pitchFamily="34" charset="0"/>
              </a:rPr>
              <a:t>CBT Limburg</a:t>
            </a:r>
          </a:p>
          <a:p>
            <a:r>
              <a:rPr lang="nl-NL" sz="2400" dirty="0">
                <a:latin typeface="Calibri" panose="020F0502020204030204" pitchFamily="34" charset="0"/>
                <a:ea typeface="Calibri" panose="020F0502020204030204" pitchFamily="34" charset="0"/>
              </a:rPr>
              <a:t>CBT </a:t>
            </a:r>
            <a:r>
              <a:rPr lang="nl-NL" sz="2400" dirty="0" err="1">
                <a:latin typeface="Calibri" panose="020F0502020204030204" pitchFamily="34" charset="0"/>
                <a:ea typeface="Calibri" panose="020F0502020204030204" pitchFamily="34" charset="0"/>
              </a:rPr>
              <a:t>Haga</a:t>
            </a:r>
            <a:endParaRPr lang="nl-NL" sz="2400" dirty="0">
              <a:latin typeface="Calibri" panose="020F0502020204030204" pitchFamily="34" charset="0"/>
              <a:ea typeface="Calibri" panose="020F0502020204030204" pitchFamily="34" charset="0"/>
            </a:endParaRPr>
          </a:p>
          <a:p>
            <a:r>
              <a:rPr lang="nl-NL" sz="2400" dirty="0">
                <a:effectLst/>
                <a:latin typeface="Calibri" panose="020F0502020204030204" pitchFamily="34" charset="0"/>
                <a:ea typeface="Calibri" panose="020F0502020204030204" pitchFamily="34" charset="0"/>
              </a:rPr>
              <a:t>CBT Rijnmond</a:t>
            </a:r>
          </a:p>
          <a:p>
            <a:r>
              <a:rPr lang="nl-NL" sz="2400" dirty="0">
                <a:latin typeface="Calibri" panose="020F0502020204030204" pitchFamily="34" charset="0"/>
                <a:ea typeface="Calibri" panose="020F0502020204030204" pitchFamily="34" charset="0"/>
              </a:rPr>
              <a:t>CBT UMCG</a:t>
            </a:r>
          </a:p>
          <a:p>
            <a:r>
              <a:rPr lang="nl-NL" sz="2400" dirty="0">
                <a:effectLst/>
                <a:latin typeface="Calibri" panose="020F0502020204030204" pitchFamily="34" charset="0"/>
                <a:ea typeface="Calibri" panose="020F0502020204030204" pitchFamily="34" charset="0"/>
              </a:rPr>
              <a:t>CBT Erasmus MC</a:t>
            </a:r>
          </a:p>
          <a:p>
            <a:r>
              <a:rPr lang="nl-NL" sz="2400" dirty="0">
                <a:latin typeface="Calibri" panose="020F0502020204030204" pitchFamily="34" charset="0"/>
                <a:ea typeface="Calibri" panose="020F0502020204030204" pitchFamily="34" charset="0"/>
              </a:rPr>
              <a:t>CBT MUMC</a:t>
            </a:r>
          </a:p>
          <a:p>
            <a:r>
              <a:rPr lang="nl-NL" sz="2400" dirty="0">
                <a:effectLst/>
                <a:latin typeface="Calibri" panose="020F0502020204030204" pitchFamily="34" charset="0"/>
                <a:ea typeface="Calibri" panose="020F0502020204030204" pitchFamily="34" charset="0"/>
              </a:rPr>
              <a:t>CBT ‘s </a:t>
            </a:r>
            <a:r>
              <a:rPr lang="nl-NL" sz="2400" dirty="0" err="1">
                <a:effectLst/>
                <a:latin typeface="Calibri" panose="020F0502020204030204" pitchFamily="34" charset="0"/>
                <a:ea typeface="Calibri" panose="020F0502020204030204" pitchFamily="34" charset="0"/>
              </a:rPr>
              <a:t>Herthogenbosch</a:t>
            </a:r>
            <a:endParaRPr lang="nl-NL" sz="2400" dirty="0">
              <a:effectLst/>
              <a:latin typeface="Calibri" panose="020F0502020204030204" pitchFamily="34" charset="0"/>
              <a:ea typeface="Calibri" panose="020F0502020204030204" pitchFamily="34" charset="0"/>
            </a:endParaRPr>
          </a:p>
          <a:p>
            <a:r>
              <a:rPr lang="nl-NL" sz="2400" dirty="0">
                <a:latin typeface="Calibri" panose="020F0502020204030204" pitchFamily="34" charset="0"/>
                <a:ea typeface="Calibri" panose="020F0502020204030204" pitchFamily="34" charset="0"/>
              </a:rPr>
              <a:t>CBT Nieuwe Wehl</a:t>
            </a:r>
          </a:p>
          <a:p>
            <a:r>
              <a:rPr lang="nl-NL" sz="2400" dirty="0">
                <a:latin typeface="Calibri" panose="020F0502020204030204" pitchFamily="34" charset="0"/>
                <a:ea typeface="Calibri" panose="020F0502020204030204" pitchFamily="34" charset="0"/>
              </a:rPr>
              <a:t>CBT Arnhem Nijmegen</a:t>
            </a:r>
          </a:p>
          <a:p>
            <a:r>
              <a:rPr lang="nl-NL" sz="2400" dirty="0">
                <a:latin typeface="Calibri" panose="020F0502020204030204" pitchFamily="34" charset="0"/>
                <a:ea typeface="Calibri" panose="020F0502020204030204" pitchFamily="34" charset="0"/>
              </a:rPr>
              <a:t>CBT Alkmaar</a:t>
            </a:r>
          </a:p>
          <a:p>
            <a:endParaRPr lang="nl-NL" sz="2400" dirty="0">
              <a:effectLst/>
              <a:latin typeface="Calibri" panose="020F0502020204030204" pitchFamily="34" charset="0"/>
              <a:ea typeface="Calibri" panose="020F0502020204030204" pitchFamily="34" charset="0"/>
            </a:endParaRPr>
          </a:p>
          <a:p>
            <a:endParaRPr lang="nl-NL" dirty="0"/>
          </a:p>
        </p:txBody>
      </p:sp>
      <p:sp>
        <p:nvSpPr>
          <p:cNvPr id="3" name="Tekstvak 2">
            <a:extLst>
              <a:ext uri="{FF2B5EF4-FFF2-40B4-BE49-F238E27FC236}">
                <a16:creationId xmlns:a16="http://schemas.microsoft.com/office/drawing/2014/main" id="{382EC9F6-F67C-0690-37F6-397DAB403127}"/>
              </a:ext>
            </a:extLst>
          </p:cNvPr>
          <p:cNvSpPr txBox="1"/>
          <p:nvPr/>
        </p:nvSpPr>
        <p:spPr>
          <a:xfrm>
            <a:off x="393290" y="201409"/>
            <a:ext cx="4807975" cy="523220"/>
          </a:xfrm>
          <a:prstGeom prst="rect">
            <a:avLst/>
          </a:prstGeom>
          <a:noFill/>
        </p:spPr>
        <p:txBody>
          <a:bodyPr wrap="square" rtlCol="0">
            <a:spAutoFit/>
          </a:bodyPr>
          <a:lstStyle/>
          <a:p>
            <a:pPr algn="ctr"/>
            <a:r>
              <a:rPr lang="nl-NL" sz="2800" b="1" dirty="0">
                <a:solidFill>
                  <a:schemeClr val="accent4">
                    <a:lumMod val="50000"/>
                  </a:schemeClr>
                </a:solidFill>
              </a:rPr>
              <a:t>Ontwikkelingen </a:t>
            </a:r>
            <a:r>
              <a:rPr lang="nl-NL" sz="2800" b="1" dirty="0" err="1">
                <a:solidFill>
                  <a:schemeClr val="accent4">
                    <a:lumMod val="50000"/>
                  </a:schemeClr>
                </a:solidFill>
              </a:rPr>
              <a:t>BijtMeter</a:t>
            </a:r>
            <a:endParaRPr lang="nl-NL" sz="2800" b="1" dirty="0">
              <a:solidFill>
                <a:schemeClr val="accent4">
                  <a:lumMod val="50000"/>
                </a:schemeClr>
              </a:solidFill>
            </a:endParaRPr>
          </a:p>
        </p:txBody>
      </p:sp>
    </p:spTree>
    <p:extLst>
      <p:ext uri="{BB962C8B-B14F-4D97-AF65-F5344CB8AC3E}">
        <p14:creationId xmlns:p14="http://schemas.microsoft.com/office/powerpoint/2010/main" val="3937215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E869E8-983B-DA7A-EFE3-959693EF0373}"/>
            </a:ext>
          </a:extLst>
        </p:cNvPr>
        <p:cNvGrpSpPr/>
        <p:nvPr/>
      </p:nvGrpSpPr>
      <p:grpSpPr>
        <a:xfrm>
          <a:off x="0" y="0"/>
          <a:ext cx="0" cy="0"/>
          <a:chOff x="0" y="0"/>
          <a:chExt cx="0" cy="0"/>
        </a:xfrm>
      </p:grpSpPr>
      <p:pic>
        <p:nvPicPr>
          <p:cNvPr id="4" name="Afbeelding 3" descr="Logo_Cobijt.png">
            <a:extLst>
              <a:ext uri="{FF2B5EF4-FFF2-40B4-BE49-F238E27FC236}">
                <a16:creationId xmlns:a16="http://schemas.microsoft.com/office/drawing/2014/main" id="{242FCA39-D2AA-10A4-A463-FC461196AAC7}"/>
              </a:ext>
            </a:extLst>
          </p:cNvPr>
          <p:cNvPicPr>
            <a:picLocks noChangeAspect="1"/>
          </p:cNvPicPr>
          <p:nvPr/>
        </p:nvPicPr>
        <p:blipFill>
          <a:blip r:embed="rId3">
            <a:clrChange>
              <a:clrFrom>
                <a:srgbClr val="FFFFFF"/>
              </a:clrFrom>
              <a:clrTo>
                <a:srgbClr val="FFFFFF">
                  <a:alpha val="0"/>
                </a:srgbClr>
              </a:clrTo>
            </a:clrChange>
            <a:alphaModFix amt="50000"/>
          </a:blip>
          <a:srcRect t="3212" r="80556" b="6094"/>
          <a:stretch>
            <a:fillRect/>
          </a:stretch>
        </p:blipFill>
        <p:spPr>
          <a:xfrm>
            <a:off x="6729385" y="1000642"/>
            <a:ext cx="2042252" cy="4856722"/>
          </a:xfrm>
          <a:prstGeom prst="rect">
            <a:avLst/>
          </a:prstGeom>
        </p:spPr>
      </p:pic>
      <p:pic>
        <p:nvPicPr>
          <p:cNvPr id="8" name="Afbeelding 7" descr="Logo_Cobijt.png">
            <a:extLst>
              <a:ext uri="{FF2B5EF4-FFF2-40B4-BE49-F238E27FC236}">
                <a16:creationId xmlns:a16="http://schemas.microsoft.com/office/drawing/2014/main" id="{FE193F89-5EEE-D983-6A01-5F9737C7201B}"/>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7868412" y="5295294"/>
            <a:ext cx="903223" cy="450725"/>
          </a:xfrm>
          <a:prstGeom prst="rect">
            <a:avLst/>
          </a:prstGeom>
        </p:spPr>
      </p:pic>
      <p:cxnSp>
        <p:nvCxnSpPr>
          <p:cNvPr id="33" name="Rechte verbindingslijn 32">
            <a:extLst>
              <a:ext uri="{FF2B5EF4-FFF2-40B4-BE49-F238E27FC236}">
                <a16:creationId xmlns:a16="http://schemas.microsoft.com/office/drawing/2014/main" id="{BF4B91A8-9AAD-2F4E-A753-5EB16376B42D}"/>
              </a:ext>
            </a:extLst>
          </p:cNvPr>
          <p:cNvCxnSpPr/>
          <p:nvPr/>
        </p:nvCxnSpPr>
        <p:spPr>
          <a:xfrm>
            <a:off x="1497021" y="1495305"/>
            <a:ext cx="1525732" cy="1124"/>
          </a:xfrm>
          <a:prstGeom prst="line">
            <a:avLst/>
          </a:prstGeom>
          <a:ln w="50800">
            <a:gradFill flip="none" rotWithShape="1">
              <a:gsLst>
                <a:gs pos="60000">
                  <a:srgbClr val="94084B"/>
                </a:gs>
                <a:gs pos="100000">
                  <a:srgbClr val="FFFFFF">
                    <a:alpha val="0"/>
                  </a:srgbClr>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ekstvak 1">
            <a:extLst>
              <a:ext uri="{FF2B5EF4-FFF2-40B4-BE49-F238E27FC236}">
                <a16:creationId xmlns:a16="http://schemas.microsoft.com/office/drawing/2014/main" id="{506FD43D-D26C-9E5C-B087-92AB68A61455}"/>
              </a:ext>
            </a:extLst>
          </p:cNvPr>
          <p:cNvSpPr txBox="1"/>
          <p:nvPr/>
        </p:nvSpPr>
        <p:spPr>
          <a:xfrm>
            <a:off x="678031" y="2289887"/>
            <a:ext cx="6169257" cy="4083169"/>
          </a:xfrm>
          <a:prstGeom prst="rect">
            <a:avLst/>
          </a:prstGeom>
          <a:noFill/>
        </p:spPr>
        <p:txBody>
          <a:bodyPr wrap="square" rtlCol="0">
            <a:spAutoFit/>
          </a:bodyPr>
          <a:lstStyle/>
          <a:p>
            <a:pPr algn="ctr"/>
            <a:endParaRPr lang="nl-NL" sz="1275" dirty="0">
              <a:solidFill>
                <a:schemeClr val="accent4">
                  <a:lumMod val="50000"/>
                </a:schemeClr>
              </a:solidFill>
            </a:endParaRPr>
          </a:p>
          <a:p>
            <a:pPr algn="ctr"/>
            <a:endParaRPr lang="nl-NL" sz="1600" dirty="0">
              <a:solidFill>
                <a:schemeClr val="accent4">
                  <a:lumMod val="50000"/>
                </a:schemeClr>
              </a:solidFill>
            </a:endParaRPr>
          </a:p>
          <a:p>
            <a:r>
              <a:rPr lang="nl-NL" sz="1600" b="1" dirty="0">
                <a:latin typeface="Calibri" panose="020F0502020204030204" pitchFamily="34" charset="0"/>
                <a:ea typeface="Calibri" panose="020F0502020204030204" pitchFamily="34" charset="0"/>
              </a:rPr>
              <a:t>Betreft Centra X731</a:t>
            </a:r>
          </a:p>
          <a:p>
            <a:endParaRPr lang="nl-NL" sz="1600" dirty="0">
              <a:latin typeface="Times New Roman" panose="02020603050405020304" pitchFamily="18" charset="0"/>
              <a:ea typeface="Times New Roman" panose="02020603050405020304" pitchFamily="18" charset="0"/>
            </a:endParaRPr>
          </a:p>
          <a:p>
            <a:pPr marL="240459" indent="-240459" fontAlgn="t">
              <a:spcAft>
                <a:spcPts val="680"/>
              </a:spcAft>
              <a:buFont typeface="Arial" panose="020B0604020202020204" pitchFamily="34" charset="0"/>
              <a:buChar char="•"/>
            </a:pPr>
            <a:r>
              <a:rPr lang="nl-NL" sz="1600" dirty="0">
                <a:solidFill>
                  <a:srgbClr val="000000"/>
                </a:solidFill>
                <a:latin typeface="Arial" panose="020B0604020202020204" pitchFamily="34" charset="0"/>
                <a:ea typeface="Times New Roman" panose="02020603050405020304" pitchFamily="18" charset="0"/>
              </a:rPr>
              <a:t>Keuze gemaakt per onderdeel Beleidsregel optimaliseren</a:t>
            </a:r>
          </a:p>
          <a:p>
            <a:pPr fontAlgn="t">
              <a:spcAft>
                <a:spcPts val="680"/>
              </a:spcAft>
            </a:pPr>
            <a:r>
              <a:rPr lang="nl-NL" sz="1600" dirty="0">
                <a:solidFill>
                  <a:srgbClr val="000000"/>
                </a:solidFill>
                <a:latin typeface="Arial" panose="020B0604020202020204" pitchFamily="34" charset="0"/>
                <a:ea typeface="Times New Roman" panose="02020603050405020304" pitchFamily="18" charset="0"/>
              </a:rPr>
              <a:t>     - Verruiming budget door extra mogen begroeten HBO behandelaars</a:t>
            </a:r>
          </a:p>
          <a:p>
            <a:pPr fontAlgn="t">
              <a:spcAft>
                <a:spcPts val="680"/>
              </a:spcAft>
            </a:pPr>
            <a:r>
              <a:rPr lang="nl-NL" sz="1600" dirty="0">
                <a:solidFill>
                  <a:srgbClr val="000000"/>
                </a:solidFill>
                <a:latin typeface="Arial" panose="020B0604020202020204" pitchFamily="34" charset="0"/>
                <a:ea typeface="Times New Roman" panose="02020603050405020304" pitchFamily="18" charset="0"/>
              </a:rPr>
              <a:t>     - Resultaat meer inzet en meer budget, maar lagere kosten PP</a:t>
            </a:r>
          </a:p>
          <a:p>
            <a:pPr fontAlgn="t">
              <a:spcAft>
                <a:spcPts val="680"/>
              </a:spcAft>
            </a:pPr>
            <a:endParaRPr lang="nl-NL" sz="1600" dirty="0">
              <a:solidFill>
                <a:srgbClr val="000000"/>
              </a:solidFill>
              <a:latin typeface="Arial" panose="020B0604020202020204" pitchFamily="34" charset="0"/>
              <a:ea typeface="Times New Roman" panose="02020603050405020304" pitchFamily="18" charset="0"/>
            </a:endParaRPr>
          </a:p>
          <a:p>
            <a:pPr marL="240459" indent="-240459" fontAlgn="t">
              <a:spcAft>
                <a:spcPts val="680"/>
              </a:spcAft>
              <a:buFont typeface="Arial" panose="020B0604020202020204" pitchFamily="34" charset="0"/>
              <a:buChar char="•"/>
            </a:pPr>
            <a:r>
              <a:rPr lang="nl-NL" sz="1600" dirty="0">
                <a:solidFill>
                  <a:srgbClr val="000000"/>
                </a:solidFill>
                <a:latin typeface="Arial" panose="020B0604020202020204" pitchFamily="34" charset="0"/>
                <a:ea typeface="Times New Roman" panose="02020603050405020304" pitchFamily="18" charset="0"/>
              </a:rPr>
              <a:t>Verruiming opleidingsgelden</a:t>
            </a:r>
          </a:p>
          <a:p>
            <a:pPr marL="240459" indent="-240459" fontAlgn="t">
              <a:spcAft>
                <a:spcPts val="680"/>
              </a:spcAft>
              <a:buFont typeface="Arial" panose="020B0604020202020204" pitchFamily="34" charset="0"/>
              <a:buChar char="•"/>
            </a:pPr>
            <a:endParaRPr lang="nl-NL" sz="1600" dirty="0">
              <a:solidFill>
                <a:srgbClr val="000000"/>
              </a:solidFill>
              <a:latin typeface="Arial" panose="020B0604020202020204" pitchFamily="34" charset="0"/>
              <a:ea typeface="Times New Roman" panose="02020603050405020304" pitchFamily="18" charset="0"/>
            </a:endParaRPr>
          </a:p>
          <a:p>
            <a:pPr marL="240459" indent="-240459" fontAlgn="t">
              <a:spcAft>
                <a:spcPts val="680"/>
              </a:spcAft>
              <a:buFont typeface="Arial" panose="020B0604020202020204" pitchFamily="34" charset="0"/>
              <a:buChar char="•"/>
            </a:pPr>
            <a:r>
              <a:rPr lang="nl-NL" sz="1600" dirty="0">
                <a:solidFill>
                  <a:srgbClr val="000000"/>
                </a:solidFill>
                <a:latin typeface="Arial" panose="020B0604020202020204" pitchFamily="34" charset="0"/>
                <a:ea typeface="Times New Roman" panose="02020603050405020304" pitchFamily="18" charset="0"/>
              </a:rPr>
              <a:t>Jaarlijks monitoren om het effect te kunnen volgen (PDCA)</a:t>
            </a:r>
          </a:p>
          <a:p>
            <a:endParaRPr lang="nl-NL" sz="1700" dirty="0">
              <a:latin typeface="Calibri" panose="020F0502020204030204" pitchFamily="34" charset="0"/>
              <a:ea typeface="Calibri" panose="020F0502020204030204" pitchFamily="34" charset="0"/>
            </a:endParaRPr>
          </a:p>
          <a:p>
            <a:endParaRPr lang="nl-NL" sz="1275" dirty="0"/>
          </a:p>
        </p:txBody>
      </p:sp>
      <p:sp>
        <p:nvSpPr>
          <p:cNvPr id="3" name="Tekstvak 2">
            <a:extLst>
              <a:ext uri="{FF2B5EF4-FFF2-40B4-BE49-F238E27FC236}">
                <a16:creationId xmlns:a16="http://schemas.microsoft.com/office/drawing/2014/main" id="{3D69A37C-E308-AE9A-4839-973FD0B825EB}"/>
              </a:ext>
            </a:extLst>
          </p:cNvPr>
          <p:cNvSpPr txBox="1"/>
          <p:nvPr/>
        </p:nvSpPr>
        <p:spPr>
          <a:xfrm>
            <a:off x="795932" y="1148784"/>
            <a:ext cx="6469768" cy="1007776"/>
          </a:xfrm>
          <a:prstGeom prst="rect">
            <a:avLst/>
          </a:prstGeom>
          <a:noFill/>
        </p:spPr>
        <p:txBody>
          <a:bodyPr wrap="square" rtlCol="0">
            <a:spAutoFit/>
          </a:bodyPr>
          <a:lstStyle/>
          <a:p>
            <a:pPr algn="ctr"/>
            <a:r>
              <a:rPr lang="nl-NL" sz="1983" b="1" dirty="0">
                <a:solidFill>
                  <a:schemeClr val="accent4">
                    <a:lumMod val="50000"/>
                  </a:schemeClr>
                </a:solidFill>
              </a:rPr>
              <a:t>Commissie Zorgverzekeraars Nederland Ontwikkelingen beleidsregel</a:t>
            </a:r>
          </a:p>
          <a:p>
            <a:pPr algn="ctr"/>
            <a:endParaRPr lang="nl-NL" sz="1983" b="1" dirty="0">
              <a:solidFill>
                <a:schemeClr val="accent4">
                  <a:lumMod val="50000"/>
                </a:schemeClr>
              </a:solidFill>
            </a:endParaRPr>
          </a:p>
        </p:txBody>
      </p:sp>
    </p:spTree>
    <p:extLst>
      <p:ext uri="{BB962C8B-B14F-4D97-AF65-F5344CB8AC3E}">
        <p14:creationId xmlns:p14="http://schemas.microsoft.com/office/powerpoint/2010/main" val="335540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711CC5-4C30-9C00-28D2-7E1E882FFB69}"/>
            </a:ext>
          </a:extLst>
        </p:cNvPr>
        <p:cNvGrpSpPr/>
        <p:nvPr/>
      </p:nvGrpSpPr>
      <p:grpSpPr>
        <a:xfrm>
          <a:off x="0" y="0"/>
          <a:ext cx="0" cy="0"/>
          <a:chOff x="0" y="0"/>
          <a:chExt cx="0" cy="0"/>
        </a:xfrm>
      </p:grpSpPr>
      <p:pic>
        <p:nvPicPr>
          <p:cNvPr id="4" name="Afbeelding 3" descr="Logo_Cobijt.png">
            <a:extLst>
              <a:ext uri="{FF2B5EF4-FFF2-40B4-BE49-F238E27FC236}">
                <a16:creationId xmlns:a16="http://schemas.microsoft.com/office/drawing/2014/main" id="{FF328375-1234-EC73-FE16-247C5C2C4B83}"/>
              </a:ext>
            </a:extLst>
          </p:cNvPr>
          <p:cNvPicPr>
            <a:picLocks noChangeAspect="1"/>
          </p:cNvPicPr>
          <p:nvPr/>
        </p:nvPicPr>
        <p:blipFill>
          <a:blip r:embed="rId3">
            <a:clrChange>
              <a:clrFrom>
                <a:srgbClr val="FFFFFF"/>
              </a:clrFrom>
              <a:clrTo>
                <a:srgbClr val="FFFFFF">
                  <a:alpha val="0"/>
                </a:srgbClr>
              </a:clrTo>
            </a:clrChange>
            <a:alphaModFix amt="50000"/>
          </a:blip>
          <a:srcRect t="3212" r="80556" b="6094"/>
          <a:stretch>
            <a:fillRect/>
          </a:stretch>
        </p:blipFill>
        <p:spPr>
          <a:xfrm>
            <a:off x="6729385" y="1000642"/>
            <a:ext cx="2042252" cy="4856722"/>
          </a:xfrm>
          <a:prstGeom prst="rect">
            <a:avLst/>
          </a:prstGeom>
        </p:spPr>
      </p:pic>
      <p:pic>
        <p:nvPicPr>
          <p:cNvPr id="8" name="Afbeelding 7" descr="Logo_Cobijt.png">
            <a:extLst>
              <a:ext uri="{FF2B5EF4-FFF2-40B4-BE49-F238E27FC236}">
                <a16:creationId xmlns:a16="http://schemas.microsoft.com/office/drawing/2014/main" id="{D8148335-ADD2-1222-C019-EC4A9FCE4A97}"/>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7868412" y="5295294"/>
            <a:ext cx="903223" cy="450725"/>
          </a:xfrm>
          <a:prstGeom prst="rect">
            <a:avLst/>
          </a:prstGeom>
        </p:spPr>
      </p:pic>
      <p:cxnSp>
        <p:nvCxnSpPr>
          <p:cNvPr id="33" name="Rechte verbindingslijn 32">
            <a:extLst>
              <a:ext uri="{FF2B5EF4-FFF2-40B4-BE49-F238E27FC236}">
                <a16:creationId xmlns:a16="http://schemas.microsoft.com/office/drawing/2014/main" id="{A78B7FF8-EF9E-5E05-0BFC-74A2217EBA04}"/>
              </a:ext>
            </a:extLst>
          </p:cNvPr>
          <p:cNvCxnSpPr/>
          <p:nvPr/>
        </p:nvCxnSpPr>
        <p:spPr>
          <a:xfrm>
            <a:off x="1497021" y="1495305"/>
            <a:ext cx="1525732" cy="1124"/>
          </a:xfrm>
          <a:prstGeom prst="line">
            <a:avLst/>
          </a:prstGeom>
          <a:ln w="50800">
            <a:gradFill flip="none" rotWithShape="1">
              <a:gsLst>
                <a:gs pos="60000">
                  <a:srgbClr val="94084B"/>
                </a:gs>
                <a:gs pos="100000">
                  <a:srgbClr val="FFFFFF">
                    <a:alpha val="0"/>
                  </a:srgbClr>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ekstvak 1">
            <a:extLst>
              <a:ext uri="{FF2B5EF4-FFF2-40B4-BE49-F238E27FC236}">
                <a16:creationId xmlns:a16="http://schemas.microsoft.com/office/drawing/2014/main" id="{51F7ABAE-7BFD-B048-E881-5FF149DFF215}"/>
              </a:ext>
            </a:extLst>
          </p:cNvPr>
          <p:cNvSpPr txBox="1"/>
          <p:nvPr/>
        </p:nvSpPr>
        <p:spPr>
          <a:xfrm>
            <a:off x="457201" y="1645265"/>
            <a:ext cx="7411214" cy="3785523"/>
          </a:xfrm>
          <a:prstGeom prst="rect">
            <a:avLst/>
          </a:prstGeom>
          <a:noFill/>
        </p:spPr>
        <p:txBody>
          <a:bodyPr wrap="square" rtlCol="0">
            <a:spAutoFit/>
          </a:bodyPr>
          <a:lstStyle/>
          <a:p>
            <a:pPr algn="ctr"/>
            <a:endParaRPr lang="nl-NL" sz="1275" dirty="0">
              <a:solidFill>
                <a:schemeClr val="accent4">
                  <a:lumMod val="50000"/>
                </a:schemeClr>
              </a:solidFill>
            </a:endParaRPr>
          </a:p>
          <a:p>
            <a:pPr algn="ctr"/>
            <a:endParaRPr lang="nl-NL" sz="1416" dirty="0">
              <a:solidFill>
                <a:schemeClr val="accent4">
                  <a:lumMod val="50000"/>
                </a:schemeClr>
              </a:solidFill>
            </a:endParaRPr>
          </a:p>
          <a:p>
            <a:r>
              <a:rPr lang="nl-NL" sz="1600" b="1" dirty="0">
                <a:latin typeface="Calibri" panose="020F0502020204030204" pitchFamily="34" charset="0"/>
                <a:ea typeface="Calibri" panose="020F0502020204030204" pitchFamily="34" charset="0"/>
              </a:rPr>
              <a:t>Vergoeding mondzorgverleners:</a:t>
            </a:r>
          </a:p>
          <a:p>
            <a:endParaRPr lang="nl-NL" sz="1600" dirty="0">
              <a:latin typeface="Times New Roman" panose="02020603050405020304" pitchFamily="18" charset="0"/>
              <a:ea typeface="Times New Roman" panose="02020603050405020304" pitchFamily="18" charset="0"/>
            </a:endParaRPr>
          </a:p>
          <a:p>
            <a:pPr fontAlgn="t">
              <a:spcAft>
                <a:spcPts val="680"/>
              </a:spcAft>
            </a:pPr>
            <a:r>
              <a:rPr lang="nl-NL" sz="1600" dirty="0">
                <a:solidFill>
                  <a:srgbClr val="000000"/>
                </a:solidFill>
                <a:latin typeface="Arial" panose="020B0604020202020204" pitchFamily="34" charset="0"/>
                <a:ea typeface="Times New Roman" panose="02020603050405020304" pitchFamily="18" charset="0"/>
              </a:rPr>
              <a:t>De formatie gedifferentieerde tandartsen blijft uitgangspunt voor budget </a:t>
            </a:r>
          </a:p>
          <a:p>
            <a:pPr fontAlgn="t">
              <a:spcAft>
                <a:spcPts val="680"/>
              </a:spcAft>
            </a:pPr>
            <a:r>
              <a:rPr lang="nl-NL" sz="1600" dirty="0">
                <a:solidFill>
                  <a:srgbClr val="000000"/>
                </a:solidFill>
                <a:latin typeface="Arial" panose="020B0604020202020204" pitchFamily="34" charset="0"/>
                <a:ea typeface="Times New Roman" panose="02020603050405020304" pitchFamily="18" charset="0"/>
              </a:rPr>
              <a:t>Meer </a:t>
            </a:r>
            <a:r>
              <a:rPr lang="nl-NL" sz="1600" dirty="0" err="1">
                <a:solidFill>
                  <a:srgbClr val="000000"/>
                </a:solidFill>
                <a:latin typeface="Arial" panose="020B0604020202020204" pitchFamily="34" charset="0"/>
                <a:ea typeface="Times New Roman" panose="02020603050405020304" pitchFamily="18" charset="0"/>
              </a:rPr>
              <a:t>patienten</a:t>
            </a:r>
            <a:r>
              <a:rPr lang="nl-NL" sz="1600" dirty="0">
                <a:solidFill>
                  <a:srgbClr val="000000"/>
                </a:solidFill>
                <a:latin typeface="Arial" panose="020B0604020202020204" pitchFamily="34" charset="0"/>
                <a:ea typeface="Times New Roman" panose="02020603050405020304" pitchFamily="18" charset="0"/>
              </a:rPr>
              <a:t> helpen door extra inzet van HBO-geschoolde behandelaren </a:t>
            </a:r>
          </a:p>
          <a:p>
            <a:pPr fontAlgn="t">
              <a:spcAft>
                <a:spcPts val="680"/>
              </a:spcAft>
            </a:pPr>
            <a:r>
              <a:rPr lang="nl-NL" sz="1600" dirty="0">
                <a:solidFill>
                  <a:srgbClr val="000000"/>
                </a:solidFill>
                <a:latin typeface="Arial" panose="020B0604020202020204" pitchFamily="34" charset="0"/>
                <a:ea typeface="Times New Roman" panose="02020603050405020304" pitchFamily="18" charset="0"/>
              </a:rPr>
              <a:t>Deze worden geschaard onder een subcategorie in post 1 en niet meer onder de post ondersteunend (tandheelkundig) team.  </a:t>
            </a:r>
            <a:endParaRPr lang="nl-NL" sz="1600" dirty="0">
              <a:latin typeface="Times New Roman" panose="02020603050405020304" pitchFamily="18" charset="0"/>
              <a:ea typeface="Times New Roman" panose="02020603050405020304" pitchFamily="18" charset="0"/>
            </a:endParaRPr>
          </a:p>
          <a:p>
            <a:pPr fontAlgn="t">
              <a:spcAft>
                <a:spcPts val="680"/>
              </a:spcAft>
            </a:pPr>
            <a:r>
              <a:rPr lang="nl-NL" sz="1600" dirty="0">
                <a:solidFill>
                  <a:srgbClr val="000000"/>
                </a:solidFill>
                <a:latin typeface="Arial" panose="020B0604020202020204" pitchFamily="34" charset="0"/>
                <a:ea typeface="Times New Roman" panose="02020603050405020304" pitchFamily="18" charset="0"/>
              </a:rPr>
              <a:t>1a. Formatie tandartsen</a:t>
            </a:r>
            <a:br>
              <a:rPr lang="nl-NL" sz="1600" dirty="0">
                <a:solidFill>
                  <a:srgbClr val="000000"/>
                </a:solidFill>
                <a:latin typeface="Arial" panose="020B0604020202020204" pitchFamily="34" charset="0"/>
                <a:ea typeface="Times New Roman" panose="02020603050405020304" pitchFamily="18" charset="0"/>
              </a:rPr>
            </a:br>
            <a:r>
              <a:rPr lang="nl-NL" sz="1600" dirty="0">
                <a:solidFill>
                  <a:srgbClr val="000000"/>
                </a:solidFill>
                <a:latin typeface="Arial" panose="020B0604020202020204" pitchFamily="34" charset="0"/>
                <a:ea typeface="Times New Roman" panose="02020603050405020304" pitchFamily="18" charset="0"/>
              </a:rPr>
              <a:t>1b. Formatie mondhygiënisten</a:t>
            </a:r>
            <a:br>
              <a:rPr lang="nl-NL" sz="1600" dirty="0">
                <a:solidFill>
                  <a:srgbClr val="000000"/>
                </a:solidFill>
                <a:latin typeface="Arial" panose="020B0604020202020204" pitchFamily="34" charset="0"/>
                <a:ea typeface="Times New Roman" panose="02020603050405020304" pitchFamily="18" charset="0"/>
              </a:rPr>
            </a:br>
            <a:r>
              <a:rPr lang="nl-NL" sz="1600" dirty="0">
                <a:solidFill>
                  <a:srgbClr val="000000"/>
                </a:solidFill>
                <a:latin typeface="Arial" panose="020B0604020202020204" pitchFamily="34" charset="0"/>
                <a:ea typeface="Times New Roman" panose="02020603050405020304" pitchFamily="18" charset="0"/>
              </a:rPr>
              <a:t>1c. Formatie overige HBO-behandelaren</a:t>
            </a:r>
            <a:br>
              <a:rPr lang="nl-NL" sz="1600" dirty="0">
                <a:solidFill>
                  <a:srgbClr val="000000"/>
                </a:solidFill>
                <a:latin typeface="Arial" panose="020B0604020202020204" pitchFamily="34" charset="0"/>
                <a:ea typeface="Times New Roman" panose="02020603050405020304" pitchFamily="18" charset="0"/>
              </a:rPr>
            </a:br>
            <a:r>
              <a:rPr lang="nl-NL" sz="1600" dirty="0">
                <a:solidFill>
                  <a:srgbClr val="000000"/>
                </a:solidFill>
                <a:latin typeface="Arial" panose="020B0604020202020204" pitchFamily="34" charset="0"/>
                <a:ea typeface="Times New Roman" panose="02020603050405020304" pitchFamily="18" charset="0"/>
              </a:rPr>
              <a:t>1d. Formatie orthodontisten</a:t>
            </a:r>
            <a:endParaRPr lang="nl-NL" sz="1600" dirty="0">
              <a:latin typeface="Times New Roman" panose="02020603050405020304" pitchFamily="18" charset="0"/>
              <a:ea typeface="Times New Roman" panose="02020603050405020304" pitchFamily="18" charset="0"/>
            </a:endParaRPr>
          </a:p>
          <a:p>
            <a:endParaRPr lang="nl-NL" sz="1700" dirty="0">
              <a:latin typeface="Calibri" panose="020F0502020204030204" pitchFamily="34" charset="0"/>
              <a:ea typeface="Calibri" panose="020F0502020204030204" pitchFamily="34" charset="0"/>
            </a:endParaRPr>
          </a:p>
          <a:p>
            <a:endParaRPr lang="nl-NL" sz="1275" dirty="0"/>
          </a:p>
        </p:txBody>
      </p:sp>
      <p:sp>
        <p:nvSpPr>
          <p:cNvPr id="3" name="Tekstvak 2">
            <a:extLst>
              <a:ext uri="{FF2B5EF4-FFF2-40B4-BE49-F238E27FC236}">
                <a16:creationId xmlns:a16="http://schemas.microsoft.com/office/drawing/2014/main" id="{D3E8124C-FE58-5206-04CD-A8EEDBE8CCA9}"/>
              </a:ext>
            </a:extLst>
          </p:cNvPr>
          <p:cNvSpPr txBox="1"/>
          <p:nvPr/>
        </p:nvSpPr>
        <p:spPr>
          <a:xfrm>
            <a:off x="667799" y="1000636"/>
            <a:ext cx="6469768" cy="702628"/>
          </a:xfrm>
          <a:prstGeom prst="rect">
            <a:avLst/>
          </a:prstGeom>
          <a:noFill/>
        </p:spPr>
        <p:txBody>
          <a:bodyPr wrap="square" rtlCol="0">
            <a:spAutoFit/>
          </a:bodyPr>
          <a:lstStyle/>
          <a:p>
            <a:pPr algn="ctr"/>
            <a:r>
              <a:rPr lang="nl-NL" sz="1983" b="1" dirty="0">
                <a:solidFill>
                  <a:schemeClr val="accent4">
                    <a:lumMod val="50000"/>
                  </a:schemeClr>
                </a:solidFill>
              </a:rPr>
              <a:t>Commissie Zorgverzekeraars Nederland</a:t>
            </a:r>
          </a:p>
          <a:p>
            <a:pPr algn="ctr"/>
            <a:r>
              <a:rPr lang="nl-NL" sz="1983" b="1" dirty="0">
                <a:solidFill>
                  <a:schemeClr val="accent4">
                    <a:lumMod val="50000"/>
                  </a:schemeClr>
                </a:solidFill>
              </a:rPr>
              <a:t>Ontwikkelingen</a:t>
            </a:r>
          </a:p>
        </p:txBody>
      </p:sp>
    </p:spTree>
    <p:extLst>
      <p:ext uri="{BB962C8B-B14F-4D97-AF65-F5344CB8AC3E}">
        <p14:creationId xmlns:p14="http://schemas.microsoft.com/office/powerpoint/2010/main" val="2542538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155343-8C01-E2A7-141E-E9A508A1DB96}"/>
              </a:ext>
            </a:extLst>
          </p:cNvPr>
          <p:cNvSpPr>
            <a:spLocks noGrp="1"/>
          </p:cNvSpPr>
          <p:nvPr>
            <p:ph type="title"/>
          </p:nvPr>
        </p:nvSpPr>
        <p:spPr>
          <a:xfrm>
            <a:off x="276727" y="96254"/>
            <a:ext cx="5137484" cy="493293"/>
          </a:xfrm>
        </p:spPr>
        <p:txBody>
          <a:bodyPr>
            <a:normAutofit/>
          </a:bodyPr>
          <a:lstStyle/>
          <a:p>
            <a:r>
              <a:rPr lang="nl-NL" sz="2400" dirty="0"/>
              <a:t>Overzicht totale kosten X731</a:t>
            </a:r>
          </a:p>
        </p:txBody>
      </p:sp>
      <p:pic>
        <p:nvPicPr>
          <p:cNvPr id="9" name="Tijdelijke aanduiding voor inhoud 8">
            <a:extLst>
              <a:ext uri="{FF2B5EF4-FFF2-40B4-BE49-F238E27FC236}">
                <a16:creationId xmlns:a16="http://schemas.microsoft.com/office/drawing/2014/main" id="{BFC455AD-3E9B-E37A-EF60-2CCD7E884947}"/>
              </a:ext>
            </a:extLst>
          </p:cNvPr>
          <p:cNvPicPr>
            <a:picLocks noGrp="1" noChangeAspect="1"/>
          </p:cNvPicPr>
          <p:nvPr>
            <p:ph idx="1"/>
          </p:nvPr>
        </p:nvPicPr>
        <p:blipFill>
          <a:blip r:embed="rId2"/>
          <a:stretch>
            <a:fillRect/>
          </a:stretch>
        </p:blipFill>
        <p:spPr>
          <a:xfrm>
            <a:off x="132648" y="782053"/>
            <a:ext cx="9685120" cy="6029982"/>
          </a:xfrm>
          <a:prstGeom prst="rect">
            <a:avLst/>
          </a:prstGeom>
        </p:spPr>
      </p:pic>
    </p:spTree>
    <p:extLst>
      <p:ext uri="{BB962C8B-B14F-4D97-AF65-F5344CB8AC3E}">
        <p14:creationId xmlns:p14="http://schemas.microsoft.com/office/powerpoint/2010/main" val="3587070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9BEC48-E44B-ED14-3192-57F5A40A48A2}"/>
            </a:ext>
          </a:extLst>
        </p:cNvPr>
        <p:cNvGrpSpPr/>
        <p:nvPr/>
      </p:nvGrpSpPr>
      <p:grpSpPr>
        <a:xfrm>
          <a:off x="0" y="0"/>
          <a:ext cx="0" cy="0"/>
          <a:chOff x="0" y="0"/>
          <a:chExt cx="0" cy="0"/>
        </a:xfrm>
      </p:grpSpPr>
      <p:pic>
        <p:nvPicPr>
          <p:cNvPr id="4" name="Afbeelding 3" descr="Logo_Cobijt.png">
            <a:extLst>
              <a:ext uri="{FF2B5EF4-FFF2-40B4-BE49-F238E27FC236}">
                <a16:creationId xmlns:a16="http://schemas.microsoft.com/office/drawing/2014/main" id="{1662ED72-05DD-EDB6-4FC5-0DC125E160FB}"/>
              </a:ext>
            </a:extLst>
          </p:cNvPr>
          <p:cNvPicPr>
            <a:picLocks noChangeAspect="1"/>
          </p:cNvPicPr>
          <p:nvPr/>
        </p:nvPicPr>
        <p:blipFill>
          <a:blip r:embed="rId3">
            <a:clrChange>
              <a:clrFrom>
                <a:srgbClr val="FFFFFF"/>
              </a:clrFrom>
              <a:clrTo>
                <a:srgbClr val="FFFFFF">
                  <a:alpha val="0"/>
                </a:srgbClr>
              </a:clrTo>
            </a:clrChange>
            <a:alphaModFix amt="50000"/>
          </a:blip>
          <a:srcRect t="3212" r="80556" b="6094"/>
          <a:stretch>
            <a:fillRect/>
          </a:stretch>
        </p:blipFill>
        <p:spPr>
          <a:xfrm>
            <a:off x="6729385" y="1000642"/>
            <a:ext cx="2042252" cy="4856722"/>
          </a:xfrm>
          <a:prstGeom prst="rect">
            <a:avLst/>
          </a:prstGeom>
        </p:spPr>
      </p:pic>
      <p:pic>
        <p:nvPicPr>
          <p:cNvPr id="8" name="Afbeelding 7" descr="Logo_Cobijt.png">
            <a:extLst>
              <a:ext uri="{FF2B5EF4-FFF2-40B4-BE49-F238E27FC236}">
                <a16:creationId xmlns:a16="http://schemas.microsoft.com/office/drawing/2014/main" id="{C2B91BD8-F6BE-6DEA-95C8-88B14B19DC40}"/>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7868412" y="5295294"/>
            <a:ext cx="903223" cy="450725"/>
          </a:xfrm>
          <a:prstGeom prst="rect">
            <a:avLst/>
          </a:prstGeom>
        </p:spPr>
      </p:pic>
      <p:cxnSp>
        <p:nvCxnSpPr>
          <p:cNvPr id="33" name="Rechte verbindingslijn 32">
            <a:extLst>
              <a:ext uri="{FF2B5EF4-FFF2-40B4-BE49-F238E27FC236}">
                <a16:creationId xmlns:a16="http://schemas.microsoft.com/office/drawing/2014/main" id="{3F5C3589-B93E-108E-58CB-CBF02AA7E577}"/>
              </a:ext>
            </a:extLst>
          </p:cNvPr>
          <p:cNvCxnSpPr/>
          <p:nvPr/>
        </p:nvCxnSpPr>
        <p:spPr>
          <a:xfrm>
            <a:off x="1497021" y="1495305"/>
            <a:ext cx="1525732" cy="1124"/>
          </a:xfrm>
          <a:prstGeom prst="line">
            <a:avLst/>
          </a:prstGeom>
          <a:ln w="50800">
            <a:gradFill flip="none" rotWithShape="1">
              <a:gsLst>
                <a:gs pos="60000">
                  <a:srgbClr val="94084B"/>
                </a:gs>
                <a:gs pos="100000">
                  <a:srgbClr val="FFFFFF">
                    <a:alpha val="0"/>
                  </a:srgbClr>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ekstvak 1">
            <a:extLst>
              <a:ext uri="{FF2B5EF4-FFF2-40B4-BE49-F238E27FC236}">
                <a16:creationId xmlns:a16="http://schemas.microsoft.com/office/drawing/2014/main" id="{2858DAFE-2EFA-6BBA-4384-082DDF3C0321}"/>
              </a:ext>
            </a:extLst>
          </p:cNvPr>
          <p:cNvSpPr txBox="1"/>
          <p:nvPr/>
        </p:nvSpPr>
        <p:spPr>
          <a:xfrm>
            <a:off x="476959" y="1553404"/>
            <a:ext cx="7072482" cy="610295"/>
          </a:xfrm>
          <a:prstGeom prst="rect">
            <a:avLst/>
          </a:prstGeom>
          <a:noFill/>
        </p:spPr>
        <p:txBody>
          <a:bodyPr wrap="square" rtlCol="0">
            <a:spAutoFit/>
          </a:bodyPr>
          <a:lstStyle/>
          <a:p>
            <a:pPr fontAlgn="t"/>
            <a:r>
              <a:rPr lang="nl-NL" sz="1683" dirty="0">
                <a:solidFill>
                  <a:srgbClr val="000000"/>
                </a:solidFill>
                <a:latin typeface="Aptos" panose="020B0004020202020204" pitchFamily="34" charset="0"/>
                <a:ea typeface="Times New Roman" panose="02020603050405020304" pitchFamily="18" charset="0"/>
                <a:cs typeface="Aptos" panose="020B0004020202020204" pitchFamily="34" charset="0"/>
              </a:rPr>
              <a:t>maximaal acceptabele verhouding per differentiatie voor </a:t>
            </a:r>
          </a:p>
          <a:p>
            <a:pPr fontAlgn="t"/>
            <a:r>
              <a:rPr lang="nl-NL" sz="1683" dirty="0">
                <a:solidFill>
                  <a:srgbClr val="000000"/>
                </a:solidFill>
                <a:latin typeface="Aptos" panose="020B0004020202020204" pitchFamily="34" charset="0"/>
                <a:ea typeface="Times New Roman" panose="02020603050405020304" pitchFamily="18" charset="0"/>
                <a:cs typeface="Aptos" panose="020B0004020202020204" pitchFamily="34" charset="0"/>
              </a:rPr>
              <a:t>de ondersteunende mondzorgverleners:</a:t>
            </a:r>
            <a:endParaRPr lang="nl-NL" sz="1683" dirty="0">
              <a:latin typeface="Times New Roman" panose="02020603050405020304" pitchFamily="18" charset="0"/>
              <a:ea typeface="Times New Roman" panose="02020603050405020304" pitchFamily="18" charset="0"/>
            </a:endParaRPr>
          </a:p>
        </p:txBody>
      </p:sp>
      <p:sp>
        <p:nvSpPr>
          <p:cNvPr id="3" name="Tekstvak 2">
            <a:extLst>
              <a:ext uri="{FF2B5EF4-FFF2-40B4-BE49-F238E27FC236}">
                <a16:creationId xmlns:a16="http://schemas.microsoft.com/office/drawing/2014/main" id="{D857E625-3B90-B9A1-3653-C662FD6C68B6}"/>
              </a:ext>
            </a:extLst>
          </p:cNvPr>
          <p:cNvSpPr txBox="1"/>
          <p:nvPr/>
        </p:nvSpPr>
        <p:spPr>
          <a:xfrm>
            <a:off x="316289" y="842619"/>
            <a:ext cx="6469768" cy="702628"/>
          </a:xfrm>
          <a:prstGeom prst="rect">
            <a:avLst/>
          </a:prstGeom>
          <a:noFill/>
        </p:spPr>
        <p:txBody>
          <a:bodyPr wrap="square" rtlCol="0">
            <a:spAutoFit/>
          </a:bodyPr>
          <a:lstStyle/>
          <a:p>
            <a:pPr algn="ctr"/>
            <a:r>
              <a:rPr lang="nl-NL" sz="1983" b="1" dirty="0">
                <a:solidFill>
                  <a:schemeClr val="accent4">
                    <a:lumMod val="50000"/>
                  </a:schemeClr>
                </a:solidFill>
              </a:rPr>
              <a:t>Commissie Zorgverzekeraars Nederland</a:t>
            </a:r>
          </a:p>
          <a:p>
            <a:pPr algn="ctr"/>
            <a:r>
              <a:rPr lang="nl-NL" sz="1983" b="1" dirty="0">
                <a:solidFill>
                  <a:schemeClr val="accent4">
                    <a:lumMod val="50000"/>
                  </a:schemeClr>
                </a:solidFill>
              </a:rPr>
              <a:t>Ontwikkelingen</a:t>
            </a:r>
          </a:p>
        </p:txBody>
      </p:sp>
      <p:graphicFrame>
        <p:nvGraphicFramePr>
          <p:cNvPr id="10" name="Tabel 9">
            <a:extLst>
              <a:ext uri="{FF2B5EF4-FFF2-40B4-BE49-F238E27FC236}">
                <a16:creationId xmlns:a16="http://schemas.microsoft.com/office/drawing/2014/main" id="{9DB654E0-92F6-4F8E-4396-3DA72A0EC08F}"/>
              </a:ext>
            </a:extLst>
          </p:cNvPr>
          <p:cNvGraphicFramePr>
            <a:graphicFrameLocks noGrp="1"/>
          </p:cNvGraphicFramePr>
          <p:nvPr/>
        </p:nvGraphicFramePr>
        <p:xfrm>
          <a:off x="417766" y="2224071"/>
          <a:ext cx="6010617" cy="3521947"/>
        </p:xfrm>
        <a:graphic>
          <a:graphicData uri="http://schemas.openxmlformats.org/drawingml/2006/table">
            <a:tbl>
              <a:tblPr firstRow="1" firstCol="1" bandRow="1">
                <a:tableStyleId>{5C22544A-7EE6-4342-B048-85BDC9FD1C3A}</a:tableStyleId>
              </a:tblPr>
              <a:tblGrid>
                <a:gridCol w="1013980">
                  <a:extLst>
                    <a:ext uri="{9D8B030D-6E8A-4147-A177-3AD203B41FA5}">
                      <a16:colId xmlns:a16="http://schemas.microsoft.com/office/drawing/2014/main" val="2414228705"/>
                    </a:ext>
                  </a:extLst>
                </a:gridCol>
                <a:gridCol w="784057">
                  <a:extLst>
                    <a:ext uri="{9D8B030D-6E8A-4147-A177-3AD203B41FA5}">
                      <a16:colId xmlns:a16="http://schemas.microsoft.com/office/drawing/2014/main" val="1171363866"/>
                    </a:ext>
                  </a:extLst>
                </a:gridCol>
                <a:gridCol w="941067">
                  <a:extLst>
                    <a:ext uri="{9D8B030D-6E8A-4147-A177-3AD203B41FA5}">
                      <a16:colId xmlns:a16="http://schemas.microsoft.com/office/drawing/2014/main" val="3713931594"/>
                    </a:ext>
                  </a:extLst>
                </a:gridCol>
                <a:gridCol w="1002766">
                  <a:extLst>
                    <a:ext uri="{9D8B030D-6E8A-4147-A177-3AD203B41FA5}">
                      <a16:colId xmlns:a16="http://schemas.microsoft.com/office/drawing/2014/main" val="3832929439"/>
                    </a:ext>
                  </a:extLst>
                </a:gridCol>
                <a:gridCol w="854331">
                  <a:extLst>
                    <a:ext uri="{9D8B030D-6E8A-4147-A177-3AD203B41FA5}">
                      <a16:colId xmlns:a16="http://schemas.microsoft.com/office/drawing/2014/main" val="1050463233"/>
                    </a:ext>
                  </a:extLst>
                </a:gridCol>
                <a:gridCol w="880454">
                  <a:extLst>
                    <a:ext uri="{9D8B030D-6E8A-4147-A177-3AD203B41FA5}">
                      <a16:colId xmlns:a16="http://schemas.microsoft.com/office/drawing/2014/main" val="1374604789"/>
                    </a:ext>
                  </a:extLst>
                </a:gridCol>
                <a:gridCol w="533962">
                  <a:extLst>
                    <a:ext uri="{9D8B030D-6E8A-4147-A177-3AD203B41FA5}">
                      <a16:colId xmlns:a16="http://schemas.microsoft.com/office/drawing/2014/main" val="316839552"/>
                    </a:ext>
                  </a:extLst>
                </a:gridCol>
              </a:tblGrid>
              <a:tr h="603199">
                <a:tc gridSpan="7">
                  <a:txBody>
                    <a:bodyPr/>
                    <a:lstStyle/>
                    <a:p>
                      <a:r>
                        <a:rPr lang="nl-NL" sz="1000" kern="100" dirty="0">
                          <a:effectLst/>
                        </a:rPr>
                        <a:t>Maximale formatie ondersteunende mondzorgverleners per differentiatie, per 1 fte tandarts </a:t>
                      </a:r>
                      <a:r>
                        <a:rPr lang="nl-NL" sz="1000" kern="100" baseline="30000" dirty="0">
                          <a:effectLst/>
                        </a:rPr>
                        <a:t>*</a:t>
                      </a:r>
                    </a:p>
                  </a:txBody>
                  <a:tcPr marL="48568" marR="48568" marT="0" marB="0"/>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3591759397"/>
                  </a:ext>
                </a:extLst>
              </a:tr>
              <a:tr h="753998">
                <a:tc>
                  <a:txBody>
                    <a:bodyPr/>
                    <a:lstStyle/>
                    <a:p>
                      <a:r>
                        <a:rPr lang="nl-NL" sz="1000" kern="100" dirty="0">
                          <a:effectLst/>
                        </a:rPr>
                        <a:t> </a:t>
                      </a:r>
                      <a:endParaRPr lang="nl-NL"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r>
                        <a:rPr lang="nl-NL" sz="1000" kern="100" dirty="0" err="1">
                          <a:effectLst/>
                        </a:rPr>
                        <a:t>angstbege</a:t>
                      </a:r>
                      <a:r>
                        <a:rPr lang="nl-NL" sz="1000" kern="100" dirty="0">
                          <a:effectLst/>
                        </a:rPr>
                        <a:t>-leiding</a:t>
                      </a:r>
                      <a:endParaRPr lang="nl-NL"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r>
                        <a:rPr lang="nl-NL" sz="1000" kern="100" dirty="0" err="1">
                          <a:effectLst/>
                        </a:rPr>
                        <a:t>gehandicap-tenzorg</a:t>
                      </a:r>
                      <a:endParaRPr lang="nl-NL"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r>
                        <a:rPr lang="nl-NL" sz="1000" kern="100">
                          <a:effectLst/>
                        </a:rPr>
                        <a:t>gerodon-tologie</a:t>
                      </a:r>
                      <a:endParaRPr lang="nl-NL" sz="1000" kern="10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r>
                        <a:rPr lang="nl-NL" sz="1000" kern="100" dirty="0" err="1">
                          <a:effectLst/>
                        </a:rPr>
                        <a:t>gnatho-logie</a:t>
                      </a:r>
                      <a:endParaRPr lang="nl-NL"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r>
                        <a:rPr lang="nl-NL" sz="1000" kern="100">
                          <a:effectLst/>
                        </a:rPr>
                        <a:t>kindertand-heelkunde</a:t>
                      </a:r>
                      <a:endParaRPr lang="nl-NL" sz="1000" kern="10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r>
                        <a:rPr lang="nl-NL" sz="1000" kern="100">
                          <a:effectLst/>
                        </a:rPr>
                        <a:t>MFP</a:t>
                      </a:r>
                      <a:endParaRPr lang="nl-NL" sz="1000" kern="10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extLst>
                  <a:ext uri="{0D108BD9-81ED-4DB2-BD59-A6C34878D82A}">
                    <a16:rowId xmlns:a16="http://schemas.microsoft.com/office/drawing/2014/main" val="3521138282"/>
                  </a:ext>
                </a:extLst>
              </a:tr>
              <a:tr h="452399">
                <a:tc>
                  <a:txBody>
                    <a:bodyPr/>
                    <a:lstStyle/>
                    <a:p>
                      <a:r>
                        <a:rPr lang="nl-NL" sz="1000" kern="100">
                          <a:effectLst/>
                        </a:rPr>
                        <a:t>mondhygiënist</a:t>
                      </a:r>
                      <a:endParaRPr lang="nl-NL" sz="1000" kern="10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pPr algn="r"/>
                      <a:r>
                        <a:rPr lang="nl-NL" sz="1000" kern="100" dirty="0">
                          <a:effectLst/>
                        </a:rPr>
                        <a:t>0,2</a:t>
                      </a:r>
                      <a:endParaRPr lang="nl-NL"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pPr algn="r"/>
                      <a:r>
                        <a:rPr lang="nl-NL" sz="1000" kern="100">
                          <a:effectLst/>
                        </a:rPr>
                        <a:t>1</a:t>
                      </a:r>
                      <a:endParaRPr lang="nl-NL" sz="1000" kern="10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pPr algn="r"/>
                      <a:r>
                        <a:rPr lang="nl-NL" sz="1000" kern="100">
                          <a:effectLst/>
                        </a:rPr>
                        <a:t>1,0</a:t>
                      </a:r>
                      <a:endParaRPr lang="nl-NL" sz="1000" kern="10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pPr algn="r"/>
                      <a:r>
                        <a:rPr lang="nl-NL" sz="1000" kern="100">
                          <a:effectLst/>
                        </a:rPr>
                        <a:t>-</a:t>
                      </a:r>
                      <a:endParaRPr lang="nl-NL" sz="1000" kern="10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pPr algn="r"/>
                      <a:r>
                        <a:rPr lang="nl-NL" sz="1000" kern="100">
                          <a:effectLst/>
                        </a:rPr>
                        <a:t>0,5</a:t>
                      </a:r>
                      <a:endParaRPr lang="nl-NL" sz="1000" kern="10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pPr algn="r"/>
                      <a:r>
                        <a:rPr lang="nl-NL" sz="1000" kern="100">
                          <a:effectLst/>
                        </a:rPr>
                        <a:t>1</a:t>
                      </a:r>
                      <a:endParaRPr lang="nl-NL" sz="1000" kern="10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extLst>
                  <a:ext uri="{0D108BD9-81ED-4DB2-BD59-A6C34878D82A}">
                    <a16:rowId xmlns:a16="http://schemas.microsoft.com/office/drawing/2014/main" val="2689587544"/>
                  </a:ext>
                </a:extLst>
              </a:tr>
              <a:tr h="452399">
                <a:tc>
                  <a:txBody>
                    <a:bodyPr/>
                    <a:lstStyle/>
                    <a:p>
                      <a:r>
                        <a:rPr lang="nl-NL" sz="1000" kern="100">
                          <a:effectLst/>
                        </a:rPr>
                        <a:t>tandprotheticus</a:t>
                      </a:r>
                      <a:endParaRPr lang="nl-NL" sz="1000" kern="10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pPr algn="r"/>
                      <a:r>
                        <a:rPr lang="nl-NL" sz="1000" kern="100" dirty="0">
                          <a:effectLst/>
                        </a:rPr>
                        <a:t>0,1</a:t>
                      </a:r>
                      <a:endParaRPr lang="nl-NL"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pPr algn="r"/>
                      <a:r>
                        <a:rPr lang="nl-NL" sz="1000" kern="100" dirty="0">
                          <a:effectLst/>
                        </a:rPr>
                        <a:t>0,1</a:t>
                      </a:r>
                      <a:endParaRPr lang="nl-NL"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pPr algn="r"/>
                      <a:r>
                        <a:rPr lang="nl-NL" sz="1000" kern="100" dirty="0">
                          <a:effectLst/>
                        </a:rPr>
                        <a:t>0,2</a:t>
                      </a:r>
                      <a:endParaRPr lang="nl-NL"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pPr algn="r"/>
                      <a:r>
                        <a:rPr lang="nl-NL" sz="1000" kern="100">
                          <a:effectLst/>
                        </a:rPr>
                        <a:t>-</a:t>
                      </a:r>
                      <a:endParaRPr lang="nl-NL" sz="1000" kern="10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pPr algn="r"/>
                      <a:r>
                        <a:rPr lang="nl-NL" sz="1000" kern="100">
                          <a:effectLst/>
                        </a:rPr>
                        <a:t>-</a:t>
                      </a:r>
                      <a:endParaRPr lang="nl-NL" sz="1000" kern="10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pPr algn="r"/>
                      <a:r>
                        <a:rPr lang="nl-NL" sz="1000" kern="100">
                          <a:effectLst/>
                        </a:rPr>
                        <a:t>0,2</a:t>
                      </a:r>
                      <a:endParaRPr lang="nl-NL" sz="1000" kern="10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extLst>
                  <a:ext uri="{0D108BD9-81ED-4DB2-BD59-A6C34878D82A}">
                    <a16:rowId xmlns:a16="http://schemas.microsoft.com/office/drawing/2014/main" val="1303787061"/>
                  </a:ext>
                </a:extLst>
              </a:tr>
              <a:tr h="452399">
                <a:tc>
                  <a:txBody>
                    <a:bodyPr/>
                    <a:lstStyle/>
                    <a:p>
                      <a:r>
                        <a:rPr lang="nl-NL" sz="1000" kern="100">
                          <a:effectLst/>
                        </a:rPr>
                        <a:t>faciaal prothetist </a:t>
                      </a:r>
                      <a:r>
                        <a:rPr lang="nl-NL" sz="1000" kern="100" baseline="30000">
                          <a:effectLst/>
                        </a:rPr>
                        <a:t>**)</a:t>
                      </a:r>
                      <a:endParaRPr lang="nl-NL" sz="1000" kern="10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pPr algn="r"/>
                      <a:r>
                        <a:rPr lang="nl-NL" sz="1000" kern="100">
                          <a:effectLst/>
                        </a:rPr>
                        <a:t>-</a:t>
                      </a:r>
                      <a:endParaRPr lang="nl-NL" sz="1000" kern="10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pPr algn="r"/>
                      <a:r>
                        <a:rPr lang="nl-NL" sz="1000" kern="100" dirty="0">
                          <a:effectLst/>
                        </a:rPr>
                        <a:t>-</a:t>
                      </a:r>
                      <a:endParaRPr lang="nl-NL"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pPr algn="r"/>
                      <a:r>
                        <a:rPr lang="nl-NL" sz="1000" kern="100">
                          <a:effectLst/>
                        </a:rPr>
                        <a:t>-</a:t>
                      </a:r>
                      <a:endParaRPr lang="nl-NL" sz="1000" kern="10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pPr algn="r"/>
                      <a:r>
                        <a:rPr lang="nl-NL" sz="1000" kern="100">
                          <a:effectLst/>
                        </a:rPr>
                        <a:t>-</a:t>
                      </a:r>
                      <a:endParaRPr lang="nl-NL" sz="1000" kern="10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pPr algn="r"/>
                      <a:r>
                        <a:rPr lang="nl-NL" sz="1000" kern="100" dirty="0">
                          <a:effectLst/>
                        </a:rPr>
                        <a:t>-</a:t>
                      </a:r>
                      <a:endParaRPr lang="nl-NL"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pPr algn="r"/>
                      <a:r>
                        <a:rPr lang="nl-NL" sz="1000" kern="100">
                          <a:effectLst/>
                        </a:rPr>
                        <a:t>0,5</a:t>
                      </a:r>
                      <a:endParaRPr lang="nl-NL" sz="1000" kern="10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extLst>
                  <a:ext uri="{0D108BD9-81ED-4DB2-BD59-A6C34878D82A}">
                    <a16:rowId xmlns:a16="http://schemas.microsoft.com/office/drawing/2014/main" val="4276230076"/>
                  </a:ext>
                </a:extLst>
              </a:tr>
              <a:tr h="452399">
                <a:tc>
                  <a:txBody>
                    <a:bodyPr/>
                    <a:lstStyle/>
                    <a:p>
                      <a:r>
                        <a:rPr lang="nl-NL" sz="1000" kern="100" dirty="0">
                          <a:effectLst/>
                        </a:rPr>
                        <a:t>orthodontist</a:t>
                      </a:r>
                      <a:endParaRPr lang="nl-NL"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pPr algn="r"/>
                      <a:r>
                        <a:rPr lang="nl-NL" sz="1000" kern="100">
                          <a:effectLst/>
                        </a:rPr>
                        <a:t>-</a:t>
                      </a:r>
                      <a:endParaRPr lang="nl-NL" sz="1000" kern="10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pPr algn="r"/>
                      <a:r>
                        <a:rPr lang="nl-NL" sz="1000" kern="100">
                          <a:effectLst/>
                        </a:rPr>
                        <a:t>0,1</a:t>
                      </a:r>
                      <a:endParaRPr lang="nl-NL" sz="1000" kern="10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pPr algn="r"/>
                      <a:r>
                        <a:rPr lang="nl-NL" sz="1000" kern="100">
                          <a:effectLst/>
                        </a:rPr>
                        <a:t>-</a:t>
                      </a:r>
                      <a:endParaRPr lang="nl-NL" sz="1000" kern="10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pPr algn="r"/>
                      <a:r>
                        <a:rPr lang="nl-NL" sz="1000" kern="100">
                          <a:effectLst/>
                        </a:rPr>
                        <a:t>-</a:t>
                      </a:r>
                      <a:endParaRPr lang="nl-NL" sz="1000" kern="10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pPr algn="r"/>
                      <a:r>
                        <a:rPr lang="nl-NL" sz="1000" kern="100">
                          <a:effectLst/>
                        </a:rPr>
                        <a:t>0,5</a:t>
                      </a:r>
                      <a:endParaRPr lang="nl-NL" sz="1000" kern="10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pPr algn="r"/>
                      <a:r>
                        <a:rPr lang="nl-NL" sz="1000" kern="100">
                          <a:effectLst/>
                        </a:rPr>
                        <a:t>0,5</a:t>
                      </a:r>
                      <a:endParaRPr lang="nl-NL" sz="1000" kern="10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extLst>
                  <a:ext uri="{0D108BD9-81ED-4DB2-BD59-A6C34878D82A}">
                    <a16:rowId xmlns:a16="http://schemas.microsoft.com/office/drawing/2014/main" val="3190240320"/>
                  </a:ext>
                </a:extLst>
              </a:tr>
              <a:tr h="355154">
                <a:tc>
                  <a:txBody>
                    <a:bodyPr/>
                    <a:lstStyle/>
                    <a:p>
                      <a:r>
                        <a:rPr lang="nl-NL" sz="1000" kern="100" dirty="0">
                          <a:effectLst/>
                        </a:rPr>
                        <a:t>maximaal</a:t>
                      </a:r>
                      <a:endParaRPr lang="nl-NL"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pPr algn="r"/>
                      <a:r>
                        <a:rPr lang="nl-NL" sz="1000" kern="100" dirty="0">
                          <a:effectLst/>
                        </a:rPr>
                        <a:t>0,3</a:t>
                      </a:r>
                      <a:endParaRPr lang="nl-NL"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pPr algn="r"/>
                      <a:r>
                        <a:rPr lang="nl-NL" sz="1000" kern="100">
                          <a:effectLst/>
                        </a:rPr>
                        <a:t>1,2</a:t>
                      </a:r>
                      <a:endParaRPr lang="nl-NL" sz="1000" kern="10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pPr algn="r"/>
                      <a:r>
                        <a:rPr lang="nl-NL" sz="1000" kern="100">
                          <a:effectLst/>
                        </a:rPr>
                        <a:t>1,2</a:t>
                      </a:r>
                      <a:endParaRPr lang="nl-NL" sz="1000" kern="10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pPr algn="r"/>
                      <a:r>
                        <a:rPr lang="nl-NL" sz="1000" kern="100" dirty="0">
                          <a:effectLst/>
                        </a:rPr>
                        <a:t>-</a:t>
                      </a:r>
                      <a:endParaRPr lang="nl-NL"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pPr algn="r"/>
                      <a:r>
                        <a:rPr lang="nl-NL" sz="1000" kern="100" dirty="0">
                          <a:effectLst/>
                        </a:rPr>
                        <a:t>1,0</a:t>
                      </a:r>
                      <a:endParaRPr lang="nl-NL"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tc>
                  <a:txBody>
                    <a:bodyPr/>
                    <a:lstStyle/>
                    <a:p>
                      <a:pPr algn="r"/>
                      <a:r>
                        <a:rPr lang="nl-NL" sz="1000" kern="100" dirty="0">
                          <a:effectLst/>
                        </a:rPr>
                        <a:t>2,2</a:t>
                      </a:r>
                      <a:endParaRPr lang="nl-NL"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8568" marR="48568" marT="0" marB="0"/>
                </a:tc>
                <a:extLst>
                  <a:ext uri="{0D108BD9-81ED-4DB2-BD59-A6C34878D82A}">
                    <a16:rowId xmlns:a16="http://schemas.microsoft.com/office/drawing/2014/main" val="3590054492"/>
                  </a:ext>
                </a:extLst>
              </a:tr>
            </a:tbl>
          </a:graphicData>
        </a:graphic>
      </p:graphicFrame>
      <p:sp>
        <p:nvSpPr>
          <p:cNvPr id="13" name="Rectangle 4">
            <a:extLst>
              <a:ext uri="{FF2B5EF4-FFF2-40B4-BE49-F238E27FC236}">
                <a16:creationId xmlns:a16="http://schemas.microsoft.com/office/drawing/2014/main" id="{4695D9A4-EFD1-9010-9D4E-F0D061749D10}"/>
              </a:ext>
            </a:extLst>
          </p:cNvPr>
          <p:cNvSpPr>
            <a:spLocks noChangeArrowheads="1"/>
          </p:cNvSpPr>
          <p:nvPr/>
        </p:nvSpPr>
        <p:spPr bwMode="auto">
          <a:xfrm>
            <a:off x="1503842" y="5858513"/>
            <a:ext cx="4296982" cy="370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4756" tIns="32378" rIns="64756" bIns="32378" numCol="1" anchor="ctr" anchorCtr="0" compatLnSpc="1">
            <a:prstTxWarp prst="textNoShape">
              <a:avLst/>
            </a:prstTxWarp>
            <a:spAutoFit/>
          </a:bodyPr>
          <a:lstStyle/>
          <a:p>
            <a:pPr eaLnBrk="0" fontAlgn="base" hangingPunct="0">
              <a:spcBef>
                <a:spcPct val="0"/>
              </a:spcBef>
              <a:spcAft>
                <a:spcPct val="0"/>
              </a:spcAft>
            </a:pPr>
            <a:r>
              <a:rPr lang="nl-NL" altLang="nl-NL" sz="991" baseline="30000" dirty="0">
                <a:latin typeface="Calibri" panose="020F0502020204030204" pitchFamily="34" charset="0"/>
                <a:ea typeface="Calibri" panose="020F0502020204030204" pitchFamily="34" charset="0"/>
                <a:cs typeface="Times New Roman" panose="02020603050405020304" pitchFamily="18" charset="0"/>
              </a:rPr>
              <a:t>*) </a:t>
            </a:r>
            <a:r>
              <a:rPr lang="nl-NL" altLang="nl-NL" sz="991" dirty="0">
                <a:latin typeface="Calibri" panose="020F0502020204030204" pitchFamily="34" charset="0"/>
                <a:ea typeface="Calibri" panose="020F0502020204030204" pitchFamily="34" charset="0"/>
                <a:cs typeface="Times New Roman" panose="02020603050405020304" pitchFamily="18" charset="0"/>
              </a:rPr>
              <a:t>formatie per 1 fte tandarts, anders naar rato</a:t>
            </a:r>
            <a:endParaRPr lang="nl-NL" altLang="nl-NL" sz="991" dirty="0"/>
          </a:p>
          <a:p>
            <a:pPr eaLnBrk="0" fontAlgn="base" hangingPunct="0">
              <a:spcBef>
                <a:spcPct val="0"/>
              </a:spcBef>
              <a:spcAft>
                <a:spcPct val="0"/>
              </a:spcAft>
            </a:pPr>
            <a:r>
              <a:rPr lang="nl-NL" altLang="nl-NL" sz="991" baseline="30000" dirty="0">
                <a:latin typeface="Calibri" panose="020F0502020204030204" pitchFamily="34" charset="0"/>
                <a:ea typeface="Calibri" panose="020F0502020204030204" pitchFamily="34" charset="0"/>
                <a:cs typeface="Times New Roman" panose="02020603050405020304" pitchFamily="18" charset="0"/>
              </a:rPr>
              <a:t>**) </a:t>
            </a:r>
            <a:r>
              <a:rPr lang="nl-NL" altLang="nl-NL" sz="991" dirty="0">
                <a:latin typeface="Calibri" panose="020F0502020204030204" pitchFamily="34" charset="0"/>
                <a:ea typeface="Calibri" panose="020F0502020204030204" pitchFamily="34" charset="0"/>
                <a:cs typeface="Times New Roman" panose="02020603050405020304" pitchFamily="18" charset="0"/>
              </a:rPr>
              <a:t>alleen als deze geen tandarts is; tandarts faciaal </a:t>
            </a:r>
            <a:r>
              <a:rPr lang="nl-NL" altLang="nl-NL" sz="991" dirty="0" err="1">
                <a:latin typeface="Calibri" panose="020F0502020204030204" pitchFamily="34" charset="0"/>
                <a:ea typeface="Calibri" panose="020F0502020204030204" pitchFamily="34" charset="0"/>
                <a:cs typeface="Times New Roman" panose="02020603050405020304" pitchFamily="18" charset="0"/>
              </a:rPr>
              <a:t>prothetist</a:t>
            </a:r>
            <a:r>
              <a:rPr lang="nl-NL" altLang="nl-NL" sz="991" dirty="0">
                <a:latin typeface="Calibri" panose="020F0502020204030204" pitchFamily="34" charset="0"/>
                <a:ea typeface="Calibri" panose="020F0502020204030204" pitchFamily="34" charset="0"/>
                <a:cs typeface="Times New Roman" panose="02020603050405020304" pitchFamily="18" charset="0"/>
              </a:rPr>
              <a:t> valt onder tandarts</a:t>
            </a:r>
            <a:endParaRPr lang="nl-NL" altLang="nl-NL" sz="991" dirty="0">
              <a:latin typeface="Arial" panose="020B0604020202020204" pitchFamily="34" charset="0"/>
            </a:endParaRPr>
          </a:p>
        </p:txBody>
      </p:sp>
    </p:spTree>
    <p:extLst>
      <p:ext uri="{BB962C8B-B14F-4D97-AF65-F5344CB8AC3E}">
        <p14:creationId xmlns:p14="http://schemas.microsoft.com/office/powerpoint/2010/main" val="1519580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155343-8C01-E2A7-141E-E9A508A1DB96}"/>
              </a:ext>
            </a:extLst>
          </p:cNvPr>
          <p:cNvSpPr>
            <a:spLocks noGrp="1"/>
          </p:cNvSpPr>
          <p:nvPr>
            <p:ph type="title"/>
          </p:nvPr>
        </p:nvSpPr>
        <p:spPr>
          <a:xfrm>
            <a:off x="1" y="274638"/>
            <a:ext cx="9998242" cy="1143000"/>
          </a:xfrm>
        </p:spPr>
        <p:txBody>
          <a:bodyPr>
            <a:normAutofit fontScale="90000"/>
          </a:bodyPr>
          <a:lstStyle/>
          <a:p>
            <a:r>
              <a:rPr lang="nl-NL" sz="2800" dirty="0"/>
              <a:t>Gevolgen uurtarief door:</a:t>
            </a:r>
            <a:br>
              <a:rPr lang="nl-NL" sz="2800" dirty="0"/>
            </a:br>
            <a:r>
              <a:rPr lang="nl-NL" sz="2800" dirty="0"/>
              <a:t> 1.  inzet extra FTE HBO-</a:t>
            </a:r>
            <a:r>
              <a:rPr lang="nl-NL" sz="2800" dirty="0" err="1"/>
              <a:t>ers</a:t>
            </a:r>
            <a:r>
              <a:rPr lang="nl-NL" sz="2800" dirty="0"/>
              <a:t> en 2. delen door TA én MH én andere HBO uren</a:t>
            </a:r>
          </a:p>
        </p:txBody>
      </p:sp>
      <p:pic>
        <p:nvPicPr>
          <p:cNvPr id="7" name="Tijdelijke aanduiding voor inhoud 6">
            <a:extLst>
              <a:ext uri="{FF2B5EF4-FFF2-40B4-BE49-F238E27FC236}">
                <a16:creationId xmlns:a16="http://schemas.microsoft.com/office/drawing/2014/main" id="{ACD39AB6-BFF8-75BF-CF43-B8199A6DBA57}"/>
              </a:ext>
            </a:extLst>
          </p:cNvPr>
          <p:cNvPicPr>
            <a:picLocks noGrp="1" noChangeAspect="1"/>
          </p:cNvPicPr>
          <p:nvPr>
            <p:ph idx="1"/>
          </p:nvPr>
        </p:nvPicPr>
        <p:blipFill>
          <a:blip r:embed="rId2"/>
          <a:stretch>
            <a:fillRect/>
          </a:stretch>
        </p:blipFill>
        <p:spPr>
          <a:xfrm>
            <a:off x="113698" y="2045368"/>
            <a:ext cx="10247339" cy="3958390"/>
          </a:xfrm>
          <a:prstGeom prst="rect">
            <a:avLst/>
          </a:prstGeom>
        </p:spPr>
      </p:pic>
    </p:spTree>
    <p:extLst>
      <p:ext uri="{BB962C8B-B14F-4D97-AF65-F5344CB8AC3E}">
        <p14:creationId xmlns:p14="http://schemas.microsoft.com/office/powerpoint/2010/main" val="725526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155343-8C01-E2A7-141E-E9A508A1DB96}"/>
              </a:ext>
            </a:extLst>
          </p:cNvPr>
          <p:cNvSpPr>
            <a:spLocks noGrp="1"/>
          </p:cNvSpPr>
          <p:nvPr>
            <p:ph type="title"/>
          </p:nvPr>
        </p:nvSpPr>
        <p:spPr/>
        <p:txBody>
          <a:bodyPr>
            <a:normAutofit fontScale="90000"/>
          </a:bodyPr>
          <a:lstStyle/>
          <a:p>
            <a:r>
              <a:rPr lang="nl-NL" dirty="0"/>
              <a:t>Kosten per patiënt</a:t>
            </a:r>
            <a:br>
              <a:rPr lang="nl-NL" dirty="0"/>
            </a:br>
            <a:r>
              <a:rPr lang="nl-NL" sz="1800" dirty="0"/>
              <a:t>De verwachting is dat door extra inzet </a:t>
            </a:r>
            <a:r>
              <a:rPr lang="nl-NL" sz="1800" dirty="0" err="1"/>
              <a:t>HBO’ers</a:t>
            </a:r>
            <a:r>
              <a:rPr lang="nl-NL" sz="1800" dirty="0"/>
              <a:t> (</a:t>
            </a:r>
            <a:r>
              <a:rPr lang="nl-NL" sz="1800"/>
              <a:t>functie differentiatie)  </a:t>
            </a:r>
            <a:r>
              <a:rPr lang="nl-NL" sz="1800" dirty="0"/>
              <a:t>ook meer patiënten door Tandarts geholpen kunnen worden en de kosten per patiënt daardoor lager zullen zijn. </a:t>
            </a:r>
          </a:p>
        </p:txBody>
      </p:sp>
      <p:pic>
        <p:nvPicPr>
          <p:cNvPr id="8" name="Tijdelijke aanduiding voor inhoud 7">
            <a:extLst>
              <a:ext uri="{FF2B5EF4-FFF2-40B4-BE49-F238E27FC236}">
                <a16:creationId xmlns:a16="http://schemas.microsoft.com/office/drawing/2014/main" id="{ACC05689-E179-47EC-ACFB-B4D6B438F1BC}"/>
              </a:ext>
            </a:extLst>
          </p:cNvPr>
          <p:cNvPicPr>
            <a:picLocks noGrp="1" noChangeAspect="1"/>
          </p:cNvPicPr>
          <p:nvPr>
            <p:ph idx="1"/>
          </p:nvPr>
        </p:nvPicPr>
        <p:blipFill>
          <a:blip r:embed="rId2"/>
          <a:stretch>
            <a:fillRect/>
          </a:stretch>
        </p:blipFill>
        <p:spPr>
          <a:xfrm>
            <a:off x="934048" y="2239700"/>
            <a:ext cx="8875879" cy="3657302"/>
          </a:xfrm>
          <a:prstGeom prst="rect">
            <a:avLst/>
          </a:prstGeom>
        </p:spPr>
      </p:pic>
    </p:spTree>
    <p:extLst>
      <p:ext uri="{BB962C8B-B14F-4D97-AF65-F5344CB8AC3E}">
        <p14:creationId xmlns:p14="http://schemas.microsoft.com/office/powerpoint/2010/main" val="846238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C14FA4-3C1C-D55D-4516-8E462EBDB74C}"/>
            </a:ext>
          </a:extLst>
        </p:cNvPr>
        <p:cNvGrpSpPr/>
        <p:nvPr/>
      </p:nvGrpSpPr>
      <p:grpSpPr>
        <a:xfrm>
          <a:off x="0" y="0"/>
          <a:ext cx="0" cy="0"/>
          <a:chOff x="0" y="0"/>
          <a:chExt cx="0" cy="0"/>
        </a:xfrm>
      </p:grpSpPr>
      <p:pic>
        <p:nvPicPr>
          <p:cNvPr id="4" name="Afbeelding 3" descr="Logo_Cobijt.png">
            <a:extLst>
              <a:ext uri="{FF2B5EF4-FFF2-40B4-BE49-F238E27FC236}">
                <a16:creationId xmlns:a16="http://schemas.microsoft.com/office/drawing/2014/main" id="{711D291B-BD83-F474-C139-45AAA950033D}"/>
              </a:ext>
            </a:extLst>
          </p:cNvPr>
          <p:cNvPicPr>
            <a:picLocks noChangeAspect="1"/>
          </p:cNvPicPr>
          <p:nvPr/>
        </p:nvPicPr>
        <p:blipFill>
          <a:blip r:embed="rId3">
            <a:clrChange>
              <a:clrFrom>
                <a:srgbClr val="FFFFFF"/>
              </a:clrFrom>
              <a:clrTo>
                <a:srgbClr val="FFFFFF">
                  <a:alpha val="0"/>
                </a:srgbClr>
              </a:clrTo>
            </a:clrChange>
            <a:alphaModFix amt="50000"/>
          </a:blip>
          <a:srcRect t="3212" r="80556" b="6094"/>
          <a:stretch>
            <a:fillRect/>
          </a:stretch>
        </p:blipFill>
        <p:spPr>
          <a:xfrm>
            <a:off x="6729385" y="1000642"/>
            <a:ext cx="2042252" cy="4856722"/>
          </a:xfrm>
          <a:prstGeom prst="rect">
            <a:avLst/>
          </a:prstGeom>
        </p:spPr>
      </p:pic>
      <p:pic>
        <p:nvPicPr>
          <p:cNvPr id="8" name="Afbeelding 7" descr="Logo_Cobijt.png">
            <a:extLst>
              <a:ext uri="{FF2B5EF4-FFF2-40B4-BE49-F238E27FC236}">
                <a16:creationId xmlns:a16="http://schemas.microsoft.com/office/drawing/2014/main" id="{40075940-FD7F-5F35-B74E-E71656B7553C}"/>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7868412" y="5295294"/>
            <a:ext cx="903223" cy="450725"/>
          </a:xfrm>
          <a:prstGeom prst="rect">
            <a:avLst/>
          </a:prstGeom>
        </p:spPr>
      </p:pic>
      <p:cxnSp>
        <p:nvCxnSpPr>
          <p:cNvPr id="33" name="Rechte verbindingslijn 32">
            <a:extLst>
              <a:ext uri="{FF2B5EF4-FFF2-40B4-BE49-F238E27FC236}">
                <a16:creationId xmlns:a16="http://schemas.microsoft.com/office/drawing/2014/main" id="{81C2D5FE-0D1B-5000-5E0D-30906EE8E0F4}"/>
              </a:ext>
            </a:extLst>
          </p:cNvPr>
          <p:cNvCxnSpPr/>
          <p:nvPr/>
        </p:nvCxnSpPr>
        <p:spPr>
          <a:xfrm>
            <a:off x="1497021" y="1495305"/>
            <a:ext cx="1525732" cy="1124"/>
          </a:xfrm>
          <a:prstGeom prst="line">
            <a:avLst/>
          </a:prstGeom>
          <a:ln w="50800">
            <a:gradFill flip="none" rotWithShape="1">
              <a:gsLst>
                <a:gs pos="60000">
                  <a:srgbClr val="94084B"/>
                </a:gs>
                <a:gs pos="100000">
                  <a:srgbClr val="FFFFFF">
                    <a:alpha val="0"/>
                  </a:srgbClr>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ekstvak 1">
            <a:extLst>
              <a:ext uri="{FF2B5EF4-FFF2-40B4-BE49-F238E27FC236}">
                <a16:creationId xmlns:a16="http://schemas.microsoft.com/office/drawing/2014/main" id="{875B74DF-850C-8287-D42F-238BBE62A084}"/>
              </a:ext>
            </a:extLst>
          </p:cNvPr>
          <p:cNvSpPr txBox="1"/>
          <p:nvPr/>
        </p:nvSpPr>
        <p:spPr>
          <a:xfrm>
            <a:off x="945788" y="2469466"/>
            <a:ext cx="6169257" cy="2772426"/>
          </a:xfrm>
          <a:prstGeom prst="rect">
            <a:avLst/>
          </a:prstGeom>
          <a:noFill/>
        </p:spPr>
        <p:txBody>
          <a:bodyPr wrap="square" rtlCol="0">
            <a:spAutoFit/>
          </a:bodyPr>
          <a:lstStyle/>
          <a:p>
            <a:pPr algn="ctr"/>
            <a:endParaRPr lang="nl-NL" sz="1275" dirty="0">
              <a:solidFill>
                <a:schemeClr val="accent4">
                  <a:lumMod val="50000"/>
                </a:schemeClr>
              </a:solidFill>
            </a:endParaRPr>
          </a:p>
          <a:p>
            <a:pPr algn="ctr"/>
            <a:endParaRPr lang="nl-NL" sz="1416" dirty="0">
              <a:solidFill>
                <a:schemeClr val="accent4">
                  <a:lumMod val="50000"/>
                </a:schemeClr>
              </a:solidFill>
            </a:endParaRPr>
          </a:p>
          <a:p>
            <a:r>
              <a:rPr lang="nl-NL" sz="2000" b="1" dirty="0">
                <a:latin typeface="Calibri" panose="020F0502020204030204" pitchFamily="34" charset="0"/>
                <a:ea typeface="Calibri" panose="020F0502020204030204" pitchFamily="34" charset="0"/>
              </a:rPr>
              <a:t>Doel:</a:t>
            </a:r>
          </a:p>
          <a:p>
            <a:endParaRPr lang="nl-NL" sz="2000" dirty="0">
              <a:latin typeface="Times New Roman" panose="02020603050405020304" pitchFamily="18" charset="0"/>
              <a:ea typeface="Times New Roman" panose="02020603050405020304" pitchFamily="18" charset="0"/>
            </a:endParaRPr>
          </a:p>
          <a:p>
            <a:pPr marL="202346" indent="-202346" fontAlgn="t">
              <a:spcAft>
                <a:spcPts val="680"/>
              </a:spcAft>
              <a:buFont typeface="Arial" panose="020B0604020202020204" pitchFamily="34" charset="0"/>
              <a:buChar char="•"/>
            </a:pPr>
            <a:r>
              <a:rPr lang="nl-NL" sz="2000" dirty="0">
                <a:solidFill>
                  <a:srgbClr val="000000"/>
                </a:solidFill>
                <a:latin typeface="Arial" panose="020B0604020202020204" pitchFamily="34" charset="0"/>
                <a:ea typeface="Times New Roman" panose="02020603050405020304" pitchFamily="18" charset="0"/>
              </a:rPr>
              <a:t>Transparantie</a:t>
            </a:r>
          </a:p>
          <a:p>
            <a:pPr marL="202346" indent="-202346" fontAlgn="t">
              <a:spcAft>
                <a:spcPts val="680"/>
              </a:spcAft>
              <a:buFont typeface="Arial" panose="020B0604020202020204" pitchFamily="34" charset="0"/>
              <a:buChar char="•"/>
            </a:pPr>
            <a:r>
              <a:rPr lang="nl-NL" sz="2000" dirty="0">
                <a:solidFill>
                  <a:srgbClr val="000000"/>
                </a:solidFill>
                <a:latin typeface="Arial" panose="020B0604020202020204" pitchFamily="34" charset="0"/>
                <a:ea typeface="Times New Roman" panose="02020603050405020304" pitchFamily="18" charset="0"/>
              </a:rPr>
              <a:t>Doelmatige zorg, lagere kosten per patiënt</a:t>
            </a:r>
          </a:p>
          <a:p>
            <a:pPr marL="202346" indent="-202346" fontAlgn="t">
              <a:spcAft>
                <a:spcPts val="680"/>
              </a:spcAft>
              <a:buFont typeface="Arial" panose="020B0604020202020204" pitchFamily="34" charset="0"/>
              <a:buChar char="•"/>
            </a:pPr>
            <a:r>
              <a:rPr lang="nl-NL" sz="2000" dirty="0">
                <a:solidFill>
                  <a:srgbClr val="000000"/>
                </a:solidFill>
                <a:latin typeface="Arial" panose="020B0604020202020204" pitchFamily="34" charset="0"/>
                <a:ea typeface="Times New Roman" panose="02020603050405020304" pitchFamily="18" charset="0"/>
              </a:rPr>
              <a:t>Meer patiënten bedienen</a:t>
            </a:r>
            <a:endParaRPr lang="nl-NL" sz="2000" dirty="0">
              <a:latin typeface="Times New Roman" panose="02020603050405020304" pitchFamily="18" charset="0"/>
              <a:ea typeface="Times New Roman" panose="02020603050405020304" pitchFamily="18" charset="0"/>
            </a:endParaRPr>
          </a:p>
          <a:p>
            <a:endParaRPr lang="nl-NL" sz="1700" dirty="0">
              <a:latin typeface="Calibri" panose="020F0502020204030204" pitchFamily="34" charset="0"/>
              <a:ea typeface="Calibri" panose="020F0502020204030204" pitchFamily="34" charset="0"/>
            </a:endParaRPr>
          </a:p>
          <a:p>
            <a:endParaRPr lang="nl-NL" sz="1275" dirty="0"/>
          </a:p>
        </p:txBody>
      </p:sp>
      <p:sp>
        <p:nvSpPr>
          <p:cNvPr id="3" name="Tekstvak 2">
            <a:extLst>
              <a:ext uri="{FF2B5EF4-FFF2-40B4-BE49-F238E27FC236}">
                <a16:creationId xmlns:a16="http://schemas.microsoft.com/office/drawing/2014/main" id="{E2482D38-D833-A274-503A-05112BE1A93F}"/>
              </a:ext>
            </a:extLst>
          </p:cNvPr>
          <p:cNvSpPr txBox="1"/>
          <p:nvPr/>
        </p:nvSpPr>
        <p:spPr>
          <a:xfrm>
            <a:off x="676255" y="1151367"/>
            <a:ext cx="6469768" cy="702628"/>
          </a:xfrm>
          <a:prstGeom prst="rect">
            <a:avLst/>
          </a:prstGeom>
          <a:noFill/>
        </p:spPr>
        <p:txBody>
          <a:bodyPr wrap="square" rtlCol="0">
            <a:spAutoFit/>
          </a:bodyPr>
          <a:lstStyle/>
          <a:p>
            <a:pPr algn="ctr"/>
            <a:r>
              <a:rPr lang="nl-NL" sz="1983" b="1" dirty="0">
                <a:solidFill>
                  <a:schemeClr val="accent4">
                    <a:lumMod val="50000"/>
                  </a:schemeClr>
                </a:solidFill>
              </a:rPr>
              <a:t>Commissie Zorgverzekeraars Nederland</a:t>
            </a:r>
          </a:p>
          <a:p>
            <a:pPr algn="ctr"/>
            <a:r>
              <a:rPr lang="nl-NL" sz="1983" b="1" dirty="0">
                <a:solidFill>
                  <a:schemeClr val="accent4">
                    <a:lumMod val="50000"/>
                  </a:schemeClr>
                </a:solidFill>
              </a:rPr>
              <a:t>Ontwikkelingen</a:t>
            </a:r>
          </a:p>
        </p:txBody>
      </p:sp>
    </p:spTree>
    <p:extLst>
      <p:ext uri="{BB962C8B-B14F-4D97-AF65-F5344CB8AC3E}">
        <p14:creationId xmlns:p14="http://schemas.microsoft.com/office/powerpoint/2010/main" val="1159906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467997-B7D8-40FE-51A9-E299DA99269E}"/>
            </a:ext>
          </a:extLst>
        </p:cNvPr>
        <p:cNvGrpSpPr/>
        <p:nvPr/>
      </p:nvGrpSpPr>
      <p:grpSpPr>
        <a:xfrm>
          <a:off x="0" y="0"/>
          <a:ext cx="0" cy="0"/>
          <a:chOff x="0" y="0"/>
          <a:chExt cx="0" cy="0"/>
        </a:xfrm>
      </p:grpSpPr>
      <p:pic>
        <p:nvPicPr>
          <p:cNvPr id="4" name="Afbeelding 3" descr="Logo_Cobijt.png">
            <a:extLst>
              <a:ext uri="{FF2B5EF4-FFF2-40B4-BE49-F238E27FC236}">
                <a16:creationId xmlns:a16="http://schemas.microsoft.com/office/drawing/2014/main" id="{00871A52-00DB-2F4E-A9BD-E68E27148650}"/>
              </a:ext>
            </a:extLst>
          </p:cNvPr>
          <p:cNvPicPr>
            <a:picLocks noChangeAspect="1"/>
          </p:cNvPicPr>
          <p:nvPr/>
        </p:nvPicPr>
        <p:blipFill>
          <a:blip r:embed="rId3">
            <a:clrChange>
              <a:clrFrom>
                <a:srgbClr val="FFFFFF"/>
              </a:clrFrom>
              <a:clrTo>
                <a:srgbClr val="FFFFFF">
                  <a:alpha val="0"/>
                </a:srgbClr>
              </a:clrTo>
            </a:clrChange>
            <a:alphaModFix amt="50000"/>
          </a:blip>
          <a:srcRect t="3212" r="80556" b="6094"/>
          <a:stretch>
            <a:fillRect/>
          </a:stretch>
        </p:blipFill>
        <p:spPr>
          <a:xfrm>
            <a:off x="6729385" y="1000642"/>
            <a:ext cx="2042252" cy="4856722"/>
          </a:xfrm>
          <a:prstGeom prst="rect">
            <a:avLst/>
          </a:prstGeom>
        </p:spPr>
      </p:pic>
      <p:pic>
        <p:nvPicPr>
          <p:cNvPr id="8" name="Afbeelding 7" descr="Logo_Cobijt.png">
            <a:extLst>
              <a:ext uri="{FF2B5EF4-FFF2-40B4-BE49-F238E27FC236}">
                <a16:creationId xmlns:a16="http://schemas.microsoft.com/office/drawing/2014/main" id="{C6096116-1296-4B36-8EA2-7AFCA910A34B}"/>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7868412" y="5295294"/>
            <a:ext cx="903223" cy="450725"/>
          </a:xfrm>
          <a:prstGeom prst="rect">
            <a:avLst/>
          </a:prstGeom>
        </p:spPr>
      </p:pic>
      <p:cxnSp>
        <p:nvCxnSpPr>
          <p:cNvPr id="33" name="Rechte verbindingslijn 32">
            <a:extLst>
              <a:ext uri="{FF2B5EF4-FFF2-40B4-BE49-F238E27FC236}">
                <a16:creationId xmlns:a16="http://schemas.microsoft.com/office/drawing/2014/main" id="{F0D99A3E-5A96-F733-FE82-24F7F0680F6B}"/>
              </a:ext>
            </a:extLst>
          </p:cNvPr>
          <p:cNvCxnSpPr/>
          <p:nvPr/>
        </p:nvCxnSpPr>
        <p:spPr>
          <a:xfrm>
            <a:off x="1497021" y="1495305"/>
            <a:ext cx="1525732" cy="1124"/>
          </a:xfrm>
          <a:prstGeom prst="line">
            <a:avLst/>
          </a:prstGeom>
          <a:ln w="50800">
            <a:gradFill flip="none" rotWithShape="1">
              <a:gsLst>
                <a:gs pos="60000">
                  <a:srgbClr val="94084B"/>
                </a:gs>
                <a:gs pos="100000">
                  <a:srgbClr val="FFFFFF">
                    <a:alpha val="0"/>
                  </a:srgbClr>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ekstvak 1">
            <a:extLst>
              <a:ext uri="{FF2B5EF4-FFF2-40B4-BE49-F238E27FC236}">
                <a16:creationId xmlns:a16="http://schemas.microsoft.com/office/drawing/2014/main" id="{D83D2988-3A47-AE40-7945-CBB43B546A56}"/>
              </a:ext>
            </a:extLst>
          </p:cNvPr>
          <p:cNvSpPr txBox="1"/>
          <p:nvPr/>
        </p:nvSpPr>
        <p:spPr>
          <a:xfrm>
            <a:off x="433137" y="1645263"/>
            <a:ext cx="5727031" cy="942566"/>
          </a:xfrm>
          <a:prstGeom prst="rect">
            <a:avLst/>
          </a:prstGeom>
          <a:noFill/>
        </p:spPr>
        <p:txBody>
          <a:bodyPr wrap="square" rtlCol="0">
            <a:spAutoFit/>
          </a:bodyPr>
          <a:lstStyle/>
          <a:p>
            <a:pPr algn="ctr"/>
            <a:endParaRPr lang="nl-NL" sz="1275" dirty="0">
              <a:solidFill>
                <a:schemeClr val="accent4">
                  <a:lumMod val="50000"/>
                </a:schemeClr>
              </a:solidFill>
            </a:endParaRPr>
          </a:p>
          <a:p>
            <a:r>
              <a:rPr lang="nl-NL" sz="1275" dirty="0">
                <a:latin typeface="Arial" panose="020B0604020202020204" pitchFamily="34" charset="0"/>
                <a:ea typeface="Times New Roman" panose="02020603050405020304" pitchFamily="18" charset="0"/>
              </a:rPr>
              <a:t>salarisschalen van de CAO ziekenhuizen per 1 juni 2024</a:t>
            </a:r>
            <a:endParaRPr lang="nl-NL" sz="1275" dirty="0">
              <a:latin typeface="Times New Roman" panose="02020603050405020304" pitchFamily="18" charset="0"/>
              <a:ea typeface="Times New Roman" panose="02020603050405020304" pitchFamily="18" charset="0"/>
            </a:endParaRPr>
          </a:p>
          <a:p>
            <a:endParaRPr lang="nl-NL" sz="1700" dirty="0">
              <a:latin typeface="Calibri" panose="020F0502020204030204" pitchFamily="34" charset="0"/>
              <a:ea typeface="Calibri" panose="020F0502020204030204" pitchFamily="34" charset="0"/>
            </a:endParaRPr>
          </a:p>
          <a:p>
            <a:endParaRPr lang="nl-NL" sz="1275" dirty="0"/>
          </a:p>
        </p:txBody>
      </p:sp>
      <p:sp>
        <p:nvSpPr>
          <p:cNvPr id="3" name="Tekstvak 2">
            <a:extLst>
              <a:ext uri="{FF2B5EF4-FFF2-40B4-BE49-F238E27FC236}">
                <a16:creationId xmlns:a16="http://schemas.microsoft.com/office/drawing/2014/main" id="{9CB9D0FE-4864-D54F-E3BD-D96CCE2A68A6}"/>
              </a:ext>
            </a:extLst>
          </p:cNvPr>
          <p:cNvSpPr txBox="1"/>
          <p:nvPr/>
        </p:nvSpPr>
        <p:spPr>
          <a:xfrm>
            <a:off x="252663" y="170329"/>
            <a:ext cx="6725173" cy="2233625"/>
          </a:xfrm>
          <a:prstGeom prst="rect">
            <a:avLst/>
          </a:prstGeom>
          <a:noFill/>
        </p:spPr>
        <p:txBody>
          <a:bodyPr wrap="square" rtlCol="0">
            <a:spAutoFit/>
          </a:bodyPr>
          <a:lstStyle/>
          <a:p>
            <a:pPr algn="ctr"/>
            <a:r>
              <a:rPr lang="nl-NL" sz="1983" b="1" dirty="0">
                <a:solidFill>
                  <a:schemeClr val="accent4">
                    <a:lumMod val="50000"/>
                  </a:schemeClr>
                </a:solidFill>
              </a:rPr>
              <a:t>commissie Zorgverzekeraars Nederland</a:t>
            </a:r>
          </a:p>
          <a:p>
            <a:pPr algn="ctr"/>
            <a:r>
              <a:rPr lang="nl-NL" sz="1983" b="1" dirty="0">
                <a:solidFill>
                  <a:schemeClr val="accent4">
                    <a:lumMod val="50000"/>
                  </a:schemeClr>
                </a:solidFill>
              </a:rPr>
              <a:t>Ontwikkelingen</a:t>
            </a:r>
          </a:p>
          <a:p>
            <a:pPr algn="ctr"/>
            <a:endParaRPr lang="nl-NL" sz="1983" b="1" dirty="0">
              <a:solidFill>
                <a:schemeClr val="accent4">
                  <a:lumMod val="50000"/>
                </a:schemeClr>
              </a:solidFill>
            </a:endParaRPr>
          </a:p>
          <a:p>
            <a:pPr algn="ctr"/>
            <a:r>
              <a:rPr lang="nl-NL" sz="2000" b="1" dirty="0">
                <a:latin typeface="Calibri" panose="020F0502020204030204" pitchFamily="34" charset="0"/>
                <a:ea typeface="Calibri" panose="020F0502020204030204" pitchFamily="34" charset="0"/>
              </a:rPr>
              <a:t>Salariskosten Tandartsen</a:t>
            </a:r>
          </a:p>
          <a:p>
            <a:pPr algn="ctr"/>
            <a:endParaRPr lang="nl-NL" sz="2000" b="1" dirty="0">
              <a:latin typeface="Calibri" panose="020F0502020204030204" pitchFamily="34" charset="0"/>
              <a:ea typeface="Calibri" panose="020F0502020204030204" pitchFamily="34" charset="0"/>
            </a:endParaRPr>
          </a:p>
          <a:p>
            <a:pPr algn="ctr"/>
            <a:endParaRPr lang="nl-NL" sz="1983" b="1" dirty="0">
              <a:solidFill>
                <a:schemeClr val="accent4">
                  <a:lumMod val="50000"/>
                </a:schemeClr>
              </a:solidFill>
            </a:endParaRPr>
          </a:p>
          <a:p>
            <a:pPr algn="ctr"/>
            <a:endParaRPr lang="nl-NL" sz="1983" b="1" dirty="0">
              <a:solidFill>
                <a:schemeClr val="accent4">
                  <a:lumMod val="50000"/>
                </a:schemeClr>
              </a:solidFill>
            </a:endParaRPr>
          </a:p>
        </p:txBody>
      </p:sp>
      <p:graphicFrame>
        <p:nvGraphicFramePr>
          <p:cNvPr id="5" name="Tabel 4">
            <a:extLst>
              <a:ext uri="{FF2B5EF4-FFF2-40B4-BE49-F238E27FC236}">
                <a16:creationId xmlns:a16="http://schemas.microsoft.com/office/drawing/2014/main" id="{8FEE6160-C73E-256C-4F42-6A475CECAA4D}"/>
              </a:ext>
            </a:extLst>
          </p:cNvPr>
          <p:cNvGraphicFramePr>
            <a:graphicFrameLocks noGrp="1"/>
          </p:cNvGraphicFramePr>
          <p:nvPr>
            <p:extLst>
              <p:ext uri="{D42A27DB-BD31-4B8C-83A1-F6EECF244321}">
                <p14:modId xmlns:p14="http://schemas.microsoft.com/office/powerpoint/2010/main" val="1301174499"/>
              </p:ext>
            </p:extLst>
          </p:nvPr>
        </p:nvGraphicFramePr>
        <p:xfrm>
          <a:off x="52973" y="2317565"/>
          <a:ext cx="4265027" cy="3738029"/>
        </p:xfrm>
        <a:graphic>
          <a:graphicData uri="http://schemas.openxmlformats.org/drawingml/2006/table">
            <a:tbl>
              <a:tblPr firstRow="1" firstCol="1" bandRow="1">
                <a:tableStyleId>{5C22544A-7EE6-4342-B048-85BDC9FD1C3A}</a:tableStyleId>
              </a:tblPr>
              <a:tblGrid>
                <a:gridCol w="2350647">
                  <a:extLst>
                    <a:ext uri="{9D8B030D-6E8A-4147-A177-3AD203B41FA5}">
                      <a16:colId xmlns:a16="http://schemas.microsoft.com/office/drawing/2014/main" val="2708897334"/>
                    </a:ext>
                  </a:extLst>
                </a:gridCol>
                <a:gridCol w="1914380">
                  <a:extLst>
                    <a:ext uri="{9D8B030D-6E8A-4147-A177-3AD203B41FA5}">
                      <a16:colId xmlns:a16="http://schemas.microsoft.com/office/drawing/2014/main" val="1582292768"/>
                    </a:ext>
                  </a:extLst>
                </a:gridCol>
              </a:tblGrid>
              <a:tr h="776086">
                <a:tc gridSpan="2">
                  <a:txBody>
                    <a:bodyPr/>
                    <a:lstStyle/>
                    <a:p>
                      <a:pPr>
                        <a:lnSpc>
                          <a:spcPct val="107000"/>
                        </a:lnSpc>
                        <a:spcAft>
                          <a:spcPts val="800"/>
                        </a:spcAft>
                      </a:pPr>
                      <a:r>
                        <a:rPr lang="nl-NL" sz="1700" kern="100" dirty="0">
                          <a:effectLst/>
                        </a:rPr>
                        <a:t>Aanvaardbare FWG inschaling per 1.0 fte volgens CAO ziekenhuizen per 1 juni 2024                                          UMC’                   </a:t>
                      </a:r>
                      <a:endParaRPr lang="nl-NL" sz="1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8568" marR="48568" marT="0" marB="0"/>
                </a:tc>
                <a:tc hMerge="1">
                  <a:txBody>
                    <a:bodyPr/>
                    <a:lstStyle/>
                    <a:p>
                      <a:endParaRPr lang="nl-NL"/>
                    </a:p>
                  </a:txBody>
                  <a:tcPr/>
                </a:tc>
                <a:extLst>
                  <a:ext uri="{0D108BD9-81ED-4DB2-BD59-A6C34878D82A}">
                    <a16:rowId xmlns:a16="http://schemas.microsoft.com/office/drawing/2014/main" val="450068028"/>
                  </a:ext>
                </a:extLst>
              </a:tr>
              <a:tr h="379263">
                <a:tc>
                  <a:txBody>
                    <a:bodyPr/>
                    <a:lstStyle/>
                    <a:p>
                      <a:pPr>
                        <a:lnSpc>
                          <a:spcPct val="107000"/>
                        </a:lnSpc>
                        <a:spcAft>
                          <a:spcPts val="800"/>
                        </a:spcAft>
                      </a:pPr>
                      <a:r>
                        <a:rPr lang="nl-NL" sz="1700" kern="100" dirty="0">
                          <a:effectLst/>
                        </a:rPr>
                        <a:t>orthodontist</a:t>
                      </a:r>
                      <a:endParaRPr lang="nl-NL" sz="1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8568" marR="48568" marT="0" marB="0"/>
                </a:tc>
                <a:tc>
                  <a:txBody>
                    <a:bodyPr/>
                    <a:lstStyle/>
                    <a:p>
                      <a:pPr algn="ctr">
                        <a:lnSpc>
                          <a:spcPct val="107000"/>
                        </a:lnSpc>
                        <a:spcAft>
                          <a:spcPts val="800"/>
                        </a:spcAft>
                      </a:pPr>
                      <a:r>
                        <a:rPr lang="nl-NL" sz="1700" kern="100" dirty="0">
                          <a:effectLst/>
                        </a:rPr>
                        <a:t>FWG 80 </a:t>
                      </a:r>
                      <a:endParaRPr lang="nl-NL" sz="1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8568" marR="48568" marT="0" marB="0"/>
                </a:tc>
                <a:extLst>
                  <a:ext uri="{0D108BD9-81ED-4DB2-BD59-A6C34878D82A}">
                    <a16:rowId xmlns:a16="http://schemas.microsoft.com/office/drawing/2014/main" val="257641556"/>
                  </a:ext>
                </a:extLst>
              </a:tr>
              <a:tr h="1246660">
                <a:tc>
                  <a:txBody>
                    <a:bodyPr/>
                    <a:lstStyle/>
                    <a:p>
                      <a:pPr>
                        <a:lnSpc>
                          <a:spcPct val="107000"/>
                        </a:lnSpc>
                        <a:spcAft>
                          <a:spcPts val="800"/>
                        </a:spcAft>
                      </a:pPr>
                      <a:r>
                        <a:rPr lang="nl-NL" sz="1700" kern="100" dirty="0">
                          <a:effectLst/>
                        </a:rPr>
                        <a:t>Tandarts beginnend</a:t>
                      </a:r>
                      <a:endParaRPr lang="nl-NL" sz="1700" kern="100" dirty="0">
                        <a:effectLst/>
                        <a:latin typeface="+mn-lt"/>
                        <a:ea typeface="+mn-ea"/>
                        <a:cs typeface="+mn-cs"/>
                      </a:endParaRPr>
                    </a:p>
                    <a:p>
                      <a:pPr>
                        <a:lnSpc>
                          <a:spcPct val="107000"/>
                        </a:lnSpc>
                        <a:spcAft>
                          <a:spcPts val="800"/>
                        </a:spcAft>
                      </a:pPr>
                      <a:r>
                        <a:rPr lang="nl-NL" sz="1700" kern="100" dirty="0">
                          <a:effectLst/>
                          <a:latin typeface="+mn-lt"/>
                          <a:ea typeface="+mn-ea"/>
                          <a:cs typeface="+mn-cs"/>
                        </a:rPr>
                        <a:t>T</a:t>
                      </a:r>
                      <a:r>
                        <a:rPr lang="nl-NL" sz="1700" kern="100" dirty="0">
                          <a:effectLst/>
                          <a:latin typeface="Calibri" panose="020F0502020204030204" pitchFamily="34" charset="0"/>
                          <a:ea typeface="Calibri" panose="020F0502020204030204" pitchFamily="34" charset="0"/>
                          <a:cs typeface="Times New Roman" panose="02020603050405020304" pitchFamily="18" charset="0"/>
                        </a:rPr>
                        <a:t>andarts</a:t>
                      </a:r>
                    </a:p>
                    <a:p>
                      <a:pPr>
                        <a:lnSpc>
                          <a:spcPct val="107000"/>
                        </a:lnSpc>
                        <a:spcAft>
                          <a:spcPts val="800"/>
                        </a:spcAft>
                      </a:pPr>
                      <a:r>
                        <a:rPr lang="nl-NL" sz="1700" kern="100" dirty="0">
                          <a:effectLst/>
                          <a:latin typeface="Calibri" panose="020F0502020204030204" pitchFamily="34" charset="0"/>
                          <a:ea typeface="Calibri" panose="020F0502020204030204" pitchFamily="34" charset="0"/>
                          <a:cs typeface="Times New Roman" panose="02020603050405020304" pitchFamily="18" charset="0"/>
                        </a:rPr>
                        <a:t>Tandarts met </a:t>
                      </a:r>
                      <a:r>
                        <a:rPr lang="nl-NL" sz="1700" kern="100" dirty="0" err="1">
                          <a:effectLst/>
                          <a:latin typeface="Calibri" panose="020F0502020204030204" pitchFamily="34" charset="0"/>
                          <a:ea typeface="Calibri" panose="020F0502020204030204" pitchFamily="34" charset="0"/>
                          <a:cs typeface="Times New Roman" panose="02020603050405020304" pitchFamily="18" charset="0"/>
                        </a:rPr>
                        <a:t>man.taken</a:t>
                      </a:r>
                      <a:endParaRPr lang="nl-NL" sz="1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8568" marR="48568" marT="0" marB="0"/>
                </a:tc>
                <a:tc>
                  <a:txBody>
                    <a:bodyPr/>
                    <a:lstStyle/>
                    <a:p>
                      <a:pPr algn="ctr">
                        <a:lnSpc>
                          <a:spcPct val="107000"/>
                        </a:lnSpc>
                        <a:spcAft>
                          <a:spcPts val="800"/>
                        </a:spcAft>
                      </a:pPr>
                      <a:r>
                        <a:rPr lang="nl-NL" sz="1700" kern="100" dirty="0">
                          <a:effectLst/>
                        </a:rPr>
                        <a:t>FWG 70</a:t>
                      </a:r>
                    </a:p>
                    <a:p>
                      <a:pPr algn="ctr">
                        <a:lnSpc>
                          <a:spcPct val="107000"/>
                        </a:lnSpc>
                        <a:spcAft>
                          <a:spcPts val="800"/>
                        </a:spcAft>
                      </a:pPr>
                      <a:r>
                        <a:rPr lang="nl-NL" sz="1700" kern="100" dirty="0">
                          <a:effectLst/>
                        </a:rPr>
                        <a:t>FWG 75</a:t>
                      </a:r>
                    </a:p>
                    <a:p>
                      <a:pPr algn="ctr">
                        <a:lnSpc>
                          <a:spcPct val="107000"/>
                        </a:lnSpc>
                        <a:spcAft>
                          <a:spcPts val="800"/>
                        </a:spcAft>
                      </a:pPr>
                      <a:r>
                        <a:rPr lang="nl-NL" sz="1700" kern="100" dirty="0">
                          <a:effectLst/>
                        </a:rPr>
                        <a:t>FWG 80 </a:t>
                      </a:r>
                    </a:p>
                    <a:p>
                      <a:pPr algn="ctr">
                        <a:lnSpc>
                          <a:spcPct val="107000"/>
                        </a:lnSpc>
                        <a:spcAft>
                          <a:spcPts val="800"/>
                        </a:spcAft>
                      </a:pPr>
                      <a:endParaRPr lang="nl-NL" sz="1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8568" marR="48568" marT="0" marB="0"/>
                </a:tc>
                <a:extLst>
                  <a:ext uri="{0D108BD9-81ED-4DB2-BD59-A6C34878D82A}">
                    <a16:rowId xmlns:a16="http://schemas.microsoft.com/office/drawing/2014/main" val="494830983"/>
                  </a:ext>
                </a:extLst>
              </a:tr>
              <a:tr h="379263">
                <a:tc>
                  <a:txBody>
                    <a:bodyPr/>
                    <a:lstStyle/>
                    <a:p>
                      <a:pPr>
                        <a:lnSpc>
                          <a:spcPct val="107000"/>
                        </a:lnSpc>
                        <a:spcAft>
                          <a:spcPts val="800"/>
                        </a:spcAft>
                      </a:pPr>
                      <a:r>
                        <a:rPr lang="nl-NL" sz="1700" kern="100">
                          <a:effectLst/>
                        </a:rPr>
                        <a:t>mondhygiënist</a:t>
                      </a:r>
                      <a:endParaRPr lang="nl-NL" sz="1700" kern="100">
                        <a:effectLst/>
                        <a:latin typeface="Calibri" panose="020F0502020204030204" pitchFamily="34" charset="0"/>
                        <a:ea typeface="Calibri" panose="020F0502020204030204" pitchFamily="34" charset="0"/>
                        <a:cs typeface="Times New Roman" panose="02020603050405020304" pitchFamily="18" charset="0"/>
                      </a:endParaRPr>
                    </a:p>
                  </a:txBody>
                  <a:tcPr marL="48568" marR="48568" marT="0" marB="0"/>
                </a:tc>
                <a:tc>
                  <a:txBody>
                    <a:bodyPr/>
                    <a:lstStyle/>
                    <a:p>
                      <a:pPr algn="ctr">
                        <a:lnSpc>
                          <a:spcPct val="107000"/>
                        </a:lnSpc>
                        <a:spcAft>
                          <a:spcPts val="800"/>
                        </a:spcAft>
                      </a:pPr>
                      <a:r>
                        <a:rPr lang="nl-NL" sz="1700" kern="100">
                          <a:effectLst/>
                        </a:rPr>
                        <a:t>FWG 55</a:t>
                      </a:r>
                      <a:endParaRPr lang="nl-NL" sz="1700" kern="100">
                        <a:effectLst/>
                        <a:latin typeface="Calibri" panose="020F0502020204030204" pitchFamily="34" charset="0"/>
                        <a:ea typeface="Calibri" panose="020F0502020204030204" pitchFamily="34" charset="0"/>
                        <a:cs typeface="Times New Roman" panose="02020603050405020304" pitchFamily="18" charset="0"/>
                      </a:endParaRPr>
                    </a:p>
                  </a:txBody>
                  <a:tcPr marL="48568" marR="48568" marT="0" marB="0"/>
                </a:tc>
                <a:extLst>
                  <a:ext uri="{0D108BD9-81ED-4DB2-BD59-A6C34878D82A}">
                    <a16:rowId xmlns:a16="http://schemas.microsoft.com/office/drawing/2014/main" val="3303504596"/>
                  </a:ext>
                </a:extLst>
              </a:tr>
              <a:tr h="379263">
                <a:tc>
                  <a:txBody>
                    <a:bodyPr/>
                    <a:lstStyle/>
                    <a:p>
                      <a:pPr>
                        <a:lnSpc>
                          <a:spcPct val="107000"/>
                        </a:lnSpc>
                        <a:spcAft>
                          <a:spcPts val="800"/>
                        </a:spcAft>
                      </a:pPr>
                      <a:r>
                        <a:rPr lang="nl-NL" sz="1700" kern="100">
                          <a:effectLst/>
                        </a:rPr>
                        <a:t>tandprotheticus</a:t>
                      </a:r>
                      <a:endParaRPr lang="nl-NL" sz="1700" kern="100">
                        <a:effectLst/>
                        <a:latin typeface="Calibri" panose="020F0502020204030204" pitchFamily="34" charset="0"/>
                        <a:ea typeface="Calibri" panose="020F0502020204030204" pitchFamily="34" charset="0"/>
                        <a:cs typeface="Times New Roman" panose="02020603050405020304" pitchFamily="18" charset="0"/>
                      </a:endParaRPr>
                    </a:p>
                  </a:txBody>
                  <a:tcPr marL="48568" marR="48568" marT="0" marB="0"/>
                </a:tc>
                <a:tc>
                  <a:txBody>
                    <a:bodyPr/>
                    <a:lstStyle/>
                    <a:p>
                      <a:pPr algn="ctr">
                        <a:lnSpc>
                          <a:spcPct val="107000"/>
                        </a:lnSpc>
                        <a:spcAft>
                          <a:spcPts val="800"/>
                        </a:spcAft>
                      </a:pPr>
                      <a:r>
                        <a:rPr lang="nl-NL" sz="1700" kern="100">
                          <a:effectLst/>
                        </a:rPr>
                        <a:t>FWG 55 </a:t>
                      </a:r>
                      <a:endParaRPr lang="nl-NL" sz="1700" kern="100">
                        <a:effectLst/>
                        <a:latin typeface="Calibri" panose="020F0502020204030204" pitchFamily="34" charset="0"/>
                        <a:ea typeface="Calibri" panose="020F0502020204030204" pitchFamily="34" charset="0"/>
                        <a:cs typeface="Times New Roman" panose="02020603050405020304" pitchFamily="18" charset="0"/>
                      </a:endParaRPr>
                    </a:p>
                  </a:txBody>
                  <a:tcPr marL="48568" marR="48568" marT="0" marB="0"/>
                </a:tc>
                <a:extLst>
                  <a:ext uri="{0D108BD9-81ED-4DB2-BD59-A6C34878D82A}">
                    <a16:rowId xmlns:a16="http://schemas.microsoft.com/office/drawing/2014/main" val="4232884153"/>
                  </a:ext>
                </a:extLst>
              </a:tr>
              <a:tr h="379263">
                <a:tc>
                  <a:txBody>
                    <a:bodyPr/>
                    <a:lstStyle/>
                    <a:p>
                      <a:pPr>
                        <a:lnSpc>
                          <a:spcPct val="107000"/>
                        </a:lnSpc>
                        <a:spcAft>
                          <a:spcPts val="800"/>
                        </a:spcAft>
                      </a:pPr>
                      <a:r>
                        <a:rPr lang="nl-NL" sz="1700" kern="100">
                          <a:effectLst/>
                        </a:rPr>
                        <a:t>faciaal prothetist</a:t>
                      </a:r>
                      <a:endParaRPr lang="nl-NL" sz="1700" kern="100">
                        <a:effectLst/>
                        <a:latin typeface="Calibri" panose="020F0502020204030204" pitchFamily="34" charset="0"/>
                        <a:ea typeface="Calibri" panose="020F0502020204030204" pitchFamily="34" charset="0"/>
                        <a:cs typeface="Times New Roman" panose="02020603050405020304" pitchFamily="18" charset="0"/>
                      </a:endParaRPr>
                    </a:p>
                  </a:txBody>
                  <a:tcPr marL="48568" marR="48568" marT="0" marB="0"/>
                </a:tc>
                <a:tc>
                  <a:txBody>
                    <a:bodyPr/>
                    <a:lstStyle/>
                    <a:p>
                      <a:pPr algn="ctr">
                        <a:lnSpc>
                          <a:spcPct val="107000"/>
                        </a:lnSpc>
                        <a:spcAft>
                          <a:spcPts val="800"/>
                        </a:spcAft>
                      </a:pPr>
                      <a:r>
                        <a:rPr lang="nl-NL" sz="1700" kern="100" dirty="0">
                          <a:effectLst/>
                        </a:rPr>
                        <a:t>FWG 55 </a:t>
                      </a:r>
                      <a:endParaRPr lang="nl-NL" sz="1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8568" marR="48568" marT="0" marB="0"/>
                </a:tc>
                <a:extLst>
                  <a:ext uri="{0D108BD9-81ED-4DB2-BD59-A6C34878D82A}">
                    <a16:rowId xmlns:a16="http://schemas.microsoft.com/office/drawing/2014/main" val="1494099863"/>
                  </a:ext>
                </a:extLst>
              </a:tr>
            </a:tbl>
          </a:graphicData>
        </a:graphic>
      </p:graphicFrame>
      <p:sp>
        <p:nvSpPr>
          <p:cNvPr id="7" name="Tekstvak 6">
            <a:extLst>
              <a:ext uri="{FF2B5EF4-FFF2-40B4-BE49-F238E27FC236}">
                <a16:creationId xmlns:a16="http://schemas.microsoft.com/office/drawing/2014/main" id="{3982635B-C4AD-0E18-1C6D-4B248EE1BFD8}"/>
              </a:ext>
            </a:extLst>
          </p:cNvPr>
          <p:cNvSpPr txBox="1"/>
          <p:nvPr/>
        </p:nvSpPr>
        <p:spPr>
          <a:xfrm>
            <a:off x="4427482" y="4301268"/>
            <a:ext cx="3597150" cy="1754326"/>
          </a:xfrm>
          <a:prstGeom prst="rect">
            <a:avLst/>
          </a:prstGeom>
          <a:noFill/>
        </p:spPr>
        <p:txBody>
          <a:bodyPr wrap="square">
            <a:spAutoFit/>
          </a:bodyPr>
          <a:lstStyle/>
          <a:p>
            <a:r>
              <a:rPr lang="nl-NL" sz="1800" dirty="0">
                <a:effectLst/>
                <a:latin typeface="Aptos" panose="020B0004020202020204" pitchFamily="34" charset="0"/>
                <a:ea typeface="Aptos" panose="020B0004020202020204" pitchFamily="34" charset="0"/>
                <a:cs typeface="Aptos" panose="020B0004020202020204" pitchFamily="34" charset="0"/>
              </a:rPr>
              <a:t>Ter vergelijking CAO ZH en UMC</a:t>
            </a:r>
          </a:p>
          <a:p>
            <a:r>
              <a:rPr lang="nl-NL" sz="1800" dirty="0">
                <a:effectLst/>
                <a:latin typeface="Aptos" panose="020B0004020202020204" pitchFamily="34" charset="0"/>
                <a:ea typeface="Aptos" panose="020B0004020202020204" pitchFamily="34" charset="0"/>
                <a:cs typeface="Aptos" panose="020B0004020202020204" pitchFamily="34" charset="0"/>
              </a:rPr>
              <a:t>FWG CAO ZH        Schaal  UMC</a:t>
            </a:r>
          </a:p>
          <a:p>
            <a:r>
              <a:rPr lang="nl-NL" sz="1800" dirty="0">
                <a:effectLst/>
                <a:latin typeface="Aptos" panose="020B0004020202020204" pitchFamily="34" charset="0"/>
                <a:ea typeface="Aptos" panose="020B0004020202020204" pitchFamily="34" charset="0"/>
                <a:cs typeface="Aptos" panose="020B0004020202020204" pitchFamily="34" charset="0"/>
              </a:rPr>
              <a:t>FWG 35-11               7- 8</a:t>
            </a:r>
          </a:p>
          <a:p>
            <a:r>
              <a:rPr lang="nl-NL" sz="1800" dirty="0">
                <a:effectLst/>
                <a:latin typeface="Aptos" panose="020B0004020202020204" pitchFamily="34" charset="0"/>
                <a:ea typeface="Aptos" panose="020B0004020202020204" pitchFamily="34" charset="0"/>
                <a:cs typeface="Aptos" panose="020B0004020202020204" pitchFamily="34" charset="0"/>
              </a:rPr>
              <a:t>FWG 55-12             10-12</a:t>
            </a:r>
          </a:p>
          <a:p>
            <a:r>
              <a:rPr lang="nl-NL" sz="1800" dirty="0">
                <a:effectLst/>
                <a:latin typeface="Aptos" panose="020B0004020202020204" pitchFamily="34" charset="0"/>
                <a:ea typeface="Aptos" panose="020B0004020202020204" pitchFamily="34" charset="0"/>
                <a:cs typeface="Aptos" panose="020B0004020202020204" pitchFamily="34" charset="0"/>
              </a:rPr>
              <a:t>FWG 70-15             14- 9      </a:t>
            </a:r>
          </a:p>
          <a:p>
            <a:r>
              <a:rPr lang="nl-NL" sz="1800" dirty="0">
                <a:effectLst/>
                <a:latin typeface="Aptos" panose="020B0004020202020204" pitchFamily="34" charset="0"/>
                <a:ea typeface="Aptos" panose="020B0004020202020204" pitchFamily="34" charset="0"/>
                <a:cs typeface="Aptos" panose="020B0004020202020204" pitchFamily="34" charset="0"/>
              </a:rPr>
              <a:t>FWG 75-17             16- 9 / 18-4</a:t>
            </a:r>
          </a:p>
        </p:txBody>
      </p:sp>
    </p:spTree>
    <p:extLst>
      <p:ext uri="{BB962C8B-B14F-4D97-AF65-F5344CB8AC3E}">
        <p14:creationId xmlns:p14="http://schemas.microsoft.com/office/powerpoint/2010/main" val="2755260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AB65DC-549F-A9EE-E4B2-F70E334871A2}"/>
            </a:ext>
          </a:extLst>
        </p:cNvPr>
        <p:cNvGrpSpPr/>
        <p:nvPr/>
      </p:nvGrpSpPr>
      <p:grpSpPr>
        <a:xfrm>
          <a:off x="0" y="0"/>
          <a:ext cx="0" cy="0"/>
          <a:chOff x="0" y="0"/>
          <a:chExt cx="0" cy="0"/>
        </a:xfrm>
      </p:grpSpPr>
      <p:pic>
        <p:nvPicPr>
          <p:cNvPr id="4" name="Afbeelding 3" descr="Logo_Cobijt.png">
            <a:extLst>
              <a:ext uri="{FF2B5EF4-FFF2-40B4-BE49-F238E27FC236}">
                <a16:creationId xmlns:a16="http://schemas.microsoft.com/office/drawing/2014/main" id="{5B16B2E5-CF24-32D9-C1F7-97E7E12BF49C}"/>
              </a:ext>
            </a:extLst>
          </p:cNvPr>
          <p:cNvPicPr>
            <a:picLocks noChangeAspect="1"/>
          </p:cNvPicPr>
          <p:nvPr/>
        </p:nvPicPr>
        <p:blipFill>
          <a:blip r:embed="rId3">
            <a:clrChange>
              <a:clrFrom>
                <a:srgbClr val="FFFFFF"/>
              </a:clrFrom>
              <a:clrTo>
                <a:srgbClr val="FFFFFF">
                  <a:alpha val="0"/>
                </a:srgbClr>
              </a:clrTo>
            </a:clrChange>
            <a:alphaModFix amt="50000"/>
          </a:blip>
          <a:srcRect t="3212" r="80556" b="6094"/>
          <a:stretch>
            <a:fillRect/>
          </a:stretch>
        </p:blipFill>
        <p:spPr>
          <a:xfrm>
            <a:off x="6729385" y="1000642"/>
            <a:ext cx="2042252" cy="4856722"/>
          </a:xfrm>
          <a:prstGeom prst="rect">
            <a:avLst/>
          </a:prstGeom>
        </p:spPr>
      </p:pic>
      <p:pic>
        <p:nvPicPr>
          <p:cNvPr id="8" name="Afbeelding 7" descr="Logo_Cobijt.png">
            <a:extLst>
              <a:ext uri="{FF2B5EF4-FFF2-40B4-BE49-F238E27FC236}">
                <a16:creationId xmlns:a16="http://schemas.microsoft.com/office/drawing/2014/main" id="{D2107DF8-1895-F116-A18F-939C67DC7434}"/>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7868412" y="5295294"/>
            <a:ext cx="903223" cy="450725"/>
          </a:xfrm>
          <a:prstGeom prst="rect">
            <a:avLst/>
          </a:prstGeom>
        </p:spPr>
      </p:pic>
      <p:cxnSp>
        <p:nvCxnSpPr>
          <p:cNvPr id="33" name="Rechte verbindingslijn 32">
            <a:extLst>
              <a:ext uri="{FF2B5EF4-FFF2-40B4-BE49-F238E27FC236}">
                <a16:creationId xmlns:a16="http://schemas.microsoft.com/office/drawing/2014/main" id="{CA516AD3-9DC0-98D1-A1EC-2DC9287DA36C}"/>
              </a:ext>
            </a:extLst>
          </p:cNvPr>
          <p:cNvCxnSpPr/>
          <p:nvPr/>
        </p:nvCxnSpPr>
        <p:spPr>
          <a:xfrm>
            <a:off x="1497021" y="1495305"/>
            <a:ext cx="1525732" cy="1124"/>
          </a:xfrm>
          <a:prstGeom prst="line">
            <a:avLst/>
          </a:prstGeom>
          <a:ln w="50800">
            <a:gradFill flip="none" rotWithShape="1">
              <a:gsLst>
                <a:gs pos="60000">
                  <a:srgbClr val="94084B"/>
                </a:gs>
                <a:gs pos="100000">
                  <a:srgbClr val="FFFFFF">
                    <a:alpha val="0"/>
                  </a:srgbClr>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ekstvak 1">
            <a:extLst>
              <a:ext uri="{FF2B5EF4-FFF2-40B4-BE49-F238E27FC236}">
                <a16:creationId xmlns:a16="http://schemas.microsoft.com/office/drawing/2014/main" id="{410D171C-0E3C-410F-ACBC-BE7E15C22248}"/>
              </a:ext>
            </a:extLst>
          </p:cNvPr>
          <p:cNvSpPr txBox="1"/>
          <p:nvPr/>
        </p:nvSpPr>
        <p:spPr>
          <a:xfrm>
            <a:off x="710952" y="1645262"/>
            <a:ext cx="6231285" cy="4016484"/>
          </a:xfrm>
          <a:prstGeom prst="rect">
            <a:avLst/>
          </a:prstGeom>
          <a:noFill/>
        </p:spPr>
        <p:txBody>
          <a:bodyPr wrap="square" rtlCol="0">
            <a:spAutoFit/>
          </a:bodyPr>
          <a:lstStyle/>
          <a:p>
            <a:endParaRPr lang="nl-NL" sz="1700" b="1" dirty="0">
              <a:latin typeface="Calibri" panose="020F0502020204030204" pitchFamily="34" charset="0"/>
              <a:ea typeface="Calibri" panose="020F0502020204030204" pitchFamily="34" charset="0"/>
            </a:endParaRPr>
          </a:p>
          <a:p>
            <a:r>
              <a:rPr lang="nl-NL" sz="1700" b="1" dirty="0">
                <a:latin typeface="Calibri" panose="020F0502020204030204" pitchFamily="34" charset="0"/>
                <a:ea typeface="Calibri" panose="020F0502020204030204" pitchFamily="34" charset="0"/>
              </a:rPr>
              <a:t>Vergoeding management(taken):</a:t>
            </a:r>
          </a:p>
          <a:p>
            <a:r>
              <a:rPr lang="nl-NL" sz="1275" i="1" dirty="0">
                <a:latin typeface="Arial" panose="020B0604020202020204" pitchFamily="34" charset="0"/>
                <a:ea typeface="Times New Roman" panose="02020603050405020304" pitchFamily="18" charset="0"/>
              </a:rPr>
              <a:t>In geval dat een tandarts coördinerende of management taken verricht, valt die formatie en bijhorende arbeidskostencomponent voor die taken onder deze post</a:t>
            </a:r>
            <a:endParaRPr lang="nl-NL" sz="1275" i="1" dirty="0">
              <a:latin typeface="Times New Roman" panose="02020603050405020304" pitchFamily="18" charset="0"/>
              <a:ea typeface="Times New Roman" panose="02020603050405020304" pitchFamily="18" charset="0"/>
            </a:endParaRPr>
          </a:p>
          <a:p>
            <a:endParaRPr lang="nl-NL" sz="1275"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endParaRPr lang="nl-NL" sz="1275"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r>
              <a:rPr lang="nl-NL" sz="1275" dirty="0">
                <a:solidFill>
                  <a:srgbClr val="000000"/>
                </a:solidFill>
                <a:latin typeface="Arial" panose="020B0604020202020204" pitchFamily="34" charset="0"/>
                <a:ea typeface="Times New Roman" panose="02020603050405020304" pitchFamily="18" charset="0"/>
                <a:cs typeface="Arial" panose="020B0604020202020204" pitchFamily="34" charset="0"/>
              </a:rPr>
              <a:t>De aanvaardbare werkelijke kosten voor management(taken) zijn afhankelijk van het aantal fte tandartsen. </a:t>
            </a:r>
          </a:p>
          <a:p>
            <a:endParaRPr lang="nl-NL" sz="1275"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r>
              <a:rPr lang="nl-NL" sz="1275" dirty="0">
                <a:solidFill>
                  <a:srgbClr val="000000"/>
                </a:solidFill>
                <a:latin typeface="Arial" panose="020B0604020202020204" pitchFamily="34" charset="0"/>
                <a:ea typeface="Times New Roman" panose="02020603050405020304" pitchFamily="18" charset="0"/>
                <a:cs typeface="Arial" panose="020B0604020202020204" pitchFamily="34" charset="0"/>
              </a:rPr>
              <a:t>Grotere instellingen: (≥ 2,0 fte tandartsen) </a:t>
            </a:r>
          </a:p>
          <a:p>
            <a:r>
              <a:rPr lang="nl-NL" sz="1275" dirty="0">
                <a:solidFill>
                  <a:srgbClr val="000000"/>
                </a:solidFill>
                <a:latin typeface="Arial" panose="020B0604020202020204" pitchFamily="34" charset="0"/>
                <a:ea typeface="Times New Roman" panose="02020603050405020304" pitchFamily="18" charset="0"/>
                <a:cs typeface="Arial" panose="020B0604020202020204" pitchFamily="34" charset="0"/>
              </a:rPr>
              <a:t>geldt maximaal € 20.627,– per 1,0 fte tandarts.</a:t>
            </a:r>
          </a:p>
          <a:p>
            <a:r>
              <a:rPr lang="nl-NL" sz="1275"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p>
          <a:p>
            <a:r>
              <a:rPr lang="nl-NL" sz="1275" dirty="0">
                <a:solidFill>
                  <a:srgbClr val="000000"/>
                </a:solidFill>
                <a:latin typeface="Arial" panose="020B0604020202020204" pitchFamily="34" charset="0"/>
                <a:ea typeface="Times New Roman" panose="02020603050405020304" pitchFamily="18" charset="0"/>
                <a:cs typeface="Arial" panose="020B0604020202020204" pitchFamily="34" charset="0"/>
              </a:rPr>
              <a:t>Kleinere instellingen (1,0 ≤ fte tandartsen &lt; 2,0) (wel 4 werkzaam)</a:t>
            </a:r>
          </a:p>
          <a:p>
            <a:r>
              <a:rPr lang="nl-NL" sz="1275" dirty="0">
                <a:solidFill>
                  <a:srgbClr val="000000"/>
                </a:solidFill>
                <a:latin typeface="Arial" panose="020B0604020202020204" pitchFamily="34" charset="0"/>
                <a:ea typeface="Times New Roman" panose="02020603050405020304" pitchFamily="18" charset="0"/>
                <a:cs typeface="Arial" panose="020B0604020202020204" pitchFamily="34" charset="0"/>
              </a:rPr>
              <a:t>geldt maximaal € 10.314,– per jaar per 1,0 fte tandarts, </a:t>
            </a:r>
          </a:p>
          <a:p>
            <a:endParaRPr lang="nl-NL" sz="1275"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r>
              <a:rPr lang="nl-NL" sz="1275" dirty="0">
                <a:solidFill>
                  <a:srgbClr val="000000"/>
                </a:solidFill>
                <a:latin typeface="Arial" panose="020B0604020202020204" pitchFamily="34" charset="0"/>
                <a:ea typeface="Times New Roman" panose="02020603050405020304" pitchFamily="18" charset="0"/>
                <a:cs typeface="Arial" panose="020B0604020202020204" pitchFamily="34" charset="0"/>
              </a:rPr>
              <a:t>De bedragen worden jaarlijks aangepast volgens het OVA-percentage.</a:t>
            </a:r>
          </a:p>
          <a:p>
            <a:endParaRPr lang="nl-NL" sz="1275" dirty="0">
              <a:latin typeface="Times New Roman" panose="02020603050405020304" pitchFamily="18" charset="0"/>
              <a:ea typeface="Times New Roman" panose="02020603050405020304" pitchFamily="18" charset="0"/>
            </a:endParaRPr>
          </a:p>
          <a:p>
            <a:endParaRPr lang="nl-NL" sz="1700" dirty="0">
              <a:latin typeface="Calibri" panose="020F0502020204030204" pitchFamily="34" charset="0"/>
              <a:ea typeface="Calibri" panose="020F0502020204030204" pitchFamily="34" charset="0"/>
            </a:endParaRPr>
          </a:p>
          <a:p>
            <a:endParaRPr lang="nl-NL" sz="1275" dirty="0"/>
          </a:p>
        </p:txBody>
      </p:sp>
      <p:sp>
        <p:nvSpPr>
          <p:cNvPr id="3" name="Tekstvak 2">
            <a:extLst>
              <a:ext uri="{FF2B5EF4-FFF2-40B4-BE49-F238E27FC236}">
                <a16:creationId xmlns:a16="http://schemas.microsoft.com/office/drawing/2014/main" id="{E86DB4E7-90BC-DCCF-DDF4-9D9E44598154}"/>
              </a:ext>
            </a:extLst>
          </p:cNvPr>
          <p:cNvSpPr txBox="1"/>
          <p:nvPr/>
        </p:nvSpPr>
        <p:spPr>
          <a:xfrm>
            <a:off x="591711" y="1003741"/>
            <a:ext cx="6469768" cy="702628"/>
          </a:xfrm>
          <a:prstGeom prst="rect">
            <a:avLst/>
          </a:prstGeom>
          <a:noFill/>
        </p:spPr>
        <p:txBody>
          <a:bodyPr wrap="square" rtlCol="0">
            <a:spAutoFit/>
          </a:bodyPr>
          <a:lstStyle/>
          <a:p>
            <a:pPr algn="ctr"/>
            <a:r>
              <a:rPr lang="nl-NL" sz="1983" b="1" dirty="0">
                <a:solidFill>
                  <a:schemeClr val="accent4">
                    <a:lumMod val="50000"/>
                  </a:schemeClr>
                </a:solidFill>
              </a:rPr>
              <a:t>Commissie Zorgverzekeraars Nederland</a:t>
            </a:r>
          </a:p>
          <a:p>
            <a:pPr algn="ctr"/>
            <a:r>
              <a:rPr lang="nl-NL" sz="1983" b="1" dirty="0">
                <a:solidFill>
                  <a:schemeClr val="accent4">
                    <a:lumMod val="50000"/>
                  </a:schemeClr>
                </a:solidFill>
              </a:rPr>
              <a:t>Ontwikkelingen</a:t>
            </a:r>
          </a:p>
        </p:txBody>
      </p:sp>
    </p:spTree>
    <p:extLst>
      <p:ext uri="{BB962C8B-B14F-4D97-AF65-F5344CB8AC3E}">
        <p14:creationId xmlns:p14="http://schemas.microsoft.com/office/powerpoint/2010/main" val="1849692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Logo_Cobijt.png"/>
          <p:cNvPicPr>
            <a:picLocks noChangeAspect="1"/>
          </p:cNvPicPr>
          <p:nvPr/>
        </p:nvPicPr>
        <p:blipFill>
          <a:blip r:embed="rId2">
            <a:clrChange>
              <a:clrFrom>
                <a:srgbClr val="FFFFFF"/>
              </a:clrFrom>
              <a:clrTo>
                <a:srgbClr val="FFFFFF">
                  <a:alpha val="0"/>
                </a:srgbClr>
              </a:clrTo>
            </a:clrChange>
            <a:alphaModFix amt="50000"/>
          </a:blip>
          <a:srcRect t="3212" r="80556" b="6094"/>
          <a:stretch>
            <a:fillRect/>
          </a:stretch>
        </p:blipFill>
        <p:spPr>
          <a:xfrm>
            <a:off x="7388429" y="2"/>
            <a:ext cx="2883789" cy="6857999"/>
          </a:xfrm>
          <a:prstGeom prst="rect">
            <a:avLst/>
          </a:prstGeom>
        </p:spPr>
      </p:pic>
      <p:pic>
        <p:nvPicPr>
          <p:cNvPr id="8" name="Afbeelding 7" descr="Logo_Cobijt.png"/>
          <p:cNvPicPr>
            <a:picLocks noChangeAspect="1"/>
          </p:cNvPicPr>
          <p:nvPr/>
        </p:nvPicPr>
        <p:blipFill>
          <a:blip r:embed="rId2">
            <a:clrChange>
              <a:clrFrom>
                <a:srgbClr val="FFFFFF"/>
              </a:clrFrom>
              <a:clrTo>
                <a:srgbClr val="FFFFFF">
                  <a:alpha val="0"/>
                </a:srgbClr>
              </a:clrTo>
            </a:clrChange>
          </a:blip>
          <a:stretch>
            <a:fillRect/>
          </a:stretch>
        </p:blipFill>
        <p:spPr>
          <a:xfrm>
            <a:off x="8996808" y="6064325"/>
            <a:ext cx="1275408" cy="636452"/>
          </a:xfrm>
          <a:prstGeom prst="rect">
            <a:avLst/>
          </a:prstGeom>
        </p:spPr>
      </p:pic>
      <p:cxnSp>
        <p:nvCxnSpPr>
          <p:cNvPr id="33" name="Rechte verbindingslijn 32"/>
          <p:cNvCxnSpPr/>
          <p:nvPr/>
        </p:nvCxnSpPr>
        <p:spPr>
          <a:xfrm>
            <a:off x="0" y="698500"/>
            <a:ext cx="2154430" cy="1588"/>
          </a:xfrm>
          <a:prstGeom prst="line">
            <a:avLst/>
          </a:prstGeom>
          <a:ln w="50800">
            <a:gradFill flip="none" rotWithShape="1">
              <a:gsLst>
                <a:gs pos="60000">
                  <a:srgbClr val="94084B"/>
                </a:gs>
                <a:gs pos="100000">
                  <a:srgbClr val="FFFFFF">
                    <a:alpha val="0"/>
                  </a:srgbClr>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ekstvak 1">
            <a:extLst>
              <a:ext uri="{FF2B5EF4-FFF2-40B4-BE49-F238E27FC236}">
                <a16:creationId xmlns:a16="http://schemas.microsoft.com/office/drawing/2014/main" id="{8B8729E7-4FB6-3ED2-0385-4843972984B8}"/>
              </a:ext>
            </a:extLst>
          </p:cNvPr>
          <p:cNvSpPr txBox="1"/>
          <p:nvPr/>
        </p:nvSpPr>
        <p:spPr>
          <a:xfrm>
            <a:off x="728133" y="1506584"/>
            <a:ext cx="6028267" cy="2677656"/>
          </a:xfrm>
          <a:prstGeom prst="rect">
            <a:avLst/>
          </a:prstGeom>
          <a:noFill/>
        </p:spPr>
        <p:txBody>
          <a:bodyPr wrap="square" rtlCol="0">
            <a:spAutoFit/>
          </a:bodyPr>
          <a:lstStyle/>
          <a:p>
            <a:r>
              <a:rPr lang="nl-NL" sz="2400" dirty="0">
                <a:solidFill>
                  <a:schemeClr val="accent4">
                    <a:lumMod val="50000"/>
                  </a:schemeClr>
                </a:solidFill>
              </a:rPr>
              <a:t>Programma</a:t>
            </a:r>
          </a:p>
          <a:p>
            <a:endParaRPr lang="nl-NL" sz="2400" dirty="0">
              <a:solidFill>
                <a:schemeClr val="accent4">
                  <a:lumMod val="50000"/>
                </a:schemeClr>
              </a:solidFill>
            </a:endParaRPr>
          </a:p>
          <a:p>
            <a:pPr marL="342900" indent="-342900">
              <a:buFont typeface="Arial" panose="020B0604020202020204" pitchFamily="34" charset="0"/>
              <a:buChar char="•"/>
            </a:pPr>
            <a:r>
              <a:rPr lang="nl-NL" sz="2400" dirty="0"/>
              <a:t>Ontwikkelingen bijtmeter</a:t>
            </a:r>
          </a:p>
          <a:p>
            <a:pPr marL="342900" indent="-342900">
              <a:buFont typeface="Arial" panose="020B0604020202020204" pitchFamily="34" charset="0"/>
              <a:buChar char="•"/>
            </a:pPr>
            <a:r>
              <a:rPr lang="nl-NL" sz="2400" dirty="0"/>
              <a:t>Ontwikkelingen Beleidsregel  </a:t>
            </a:r>
          </a:p>
          <a:p>
            <a:pPr marL="342900" indent="-342900">
              <a:buFont typeface="Arial" panose="020B0604020202020204" pitchFamily="34" charset="0"/>
              <a:buChar char="•"/>
            </a:pPr>
            <a:r>
              <a:rPr lang="nl-NL" sz="2400" dirty="0"/>
              <a:t>Ontwikkelingen eigen bijdrage gehandicapten</a:t>
            </a:r>
          </a:p>
          <a:p>
            <a:endParaRPr lang="nl-NL" sz="2400" dirty="0">
              <a:solidFill>
                <a:schemeClr val="accent4">
                  <a:lumMod val="50000"/>
                </a:schemeClr>
              </a:solidFill>
            </a:endParaRPr>
          </a:p>
        </p:txBody>
      </p:sp>
    </p:spTree>
    <p:extLst>
      <p:ext uri="{BB962C8B-B14F-4D97-AF65-F5344CB8AC3E}">
        <p14:creationId xmlns:p14="http://schemas.microsoft.com/office/powerpoint/2010/main" val="41860663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49DCEA-952B-0F2A-D171-2E6E1953985A}"/>
            </a:ext>
          </a:extLst>
        </p:cNvPr>
        <p:cNvGrpSpPr/>
        <p:nvPr/>
      </p:nvGrpSpPr>
      <p:grpSpPr>
        <a:xfrm>
          <a:off x="0" y="0"/>
          <a:ext cx="0" cy="0"/>
          <a:chOff x="0" y="0"/>
          <a:chExt cx="0" cy="0"/>
        </a:xfrm>
      </p:grpSpPr>
      <p:pic>
        <p:nvPicPr>
          <p:cNvPr id="4" name="Afbeelding 3" descr="Logo_Cobijt.png">
            <a:extLst>
              <a:ext uri="{FF2B5EF4-FFF2-40B4-BE49-F238E27FC236}">
                <a16:creationId xmlns:a16="http://schemas.microsoft.com/office/drawing/2014/main" id="{6C2A6F3D-5BF2-CB4F-776B-B496FB4E0407}"/>
              </a:ext>
            </a:extLst>
          </p:cNvPr>
          <p:cNvPicPr>
            <a:picLocks noChangeAspect="1"/>
          </p:cNvPicPr>
          <p:nvPr/>
        </p:nvPicPr>
        <p:blipFill>
          <a:blip r:embed="rId3">
            <a:clrChange>
              <a:clrFrom>
                <a:srgbClr val="FFFFFF"/>
              </a:clrFrom>
              <a:clrTo>
                <a:srgbClr val="FFFFFF">
                  <a:alpha val="0"/>
                </a:srgbClr>
              </a:clrTo>
            </a:clrChange>
            <a:alphaModFix amt="50000"/>
          </a:blip>
          <a:srcRect t="3212" r="80556" b="6094"/>
          <a:stretch>
            <a:fillRect/>
          </a:stretch>
        </p:blipFill>
        <p:spPr>
          <a:xfrm>
            <a:off x="6729385" y="1000642"/>
            <a:ext cx="2042252" cy="4856722"/>
          </a:xfrm>
          <a:prstGeom prst="rect">
            <a:avLst/>
          </a:prstGeom>
        </p:spPr>
      </p:pic>
      <p:pic>
        <p:nvPicPr>
          <p:cNvPr id="8" name="Afbeelding 7" descr="Logo_Cobijt.png">
            <a:extLst>
              <a:ext uri="{FF2B5EF4-FFF2-40B4-BE49-F238E27FC236}">
                <a16:creationId xmlns:a16="http://schemas.microsoft.com/office/drawing/2014/main" id="{1F2E1EFD-2CE3-47E3-B5B7-3D834D533FDE}"/>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7868412" y="5295294"/>
            <a:ext cx="903223" cy="450725"/>
          </a:xfrm>
          <a:prstGeom prst="rect">
            <a:avLst/>
          </a:prstGeom>
        </p:spPr>
      </p:pic>
      <p:cxnSp>
        <p:nvCxnSpPr>
          <p:cNvPr id="33" name="Rechte verbindingslijn 32">
            <a:extLst>
              <a:ext uri="{FF2B5EF4-FFF2-40B4-BE49-F238E27FC236}">
                <a16:creationId xmlns:a16="http://schemas.microsoft.com/office/drawing/2014/main" id="{EC58E7CA-A5DA-59B2-8FD1-5FCA32334EA2}"/>
              </a:ext>
            </a:extLst>
          </p:cNvPr>
          <p:cNvCxnSpPr/>
          <p:nvPr/>
        </p:nvCxnSpPr>
        <p:spPr>
          <a:xfrm>
            <a:off x="1497021" y="1495305"/>
            <a:ext cx="1525732" cy="1124"/>
          </a:xfrm>
          <a:prstGeom prst="line">
            <a:avLst/>
          </a:prstGeom>
          <a:ln w="50800">
            <a:gradFill flip="none" rotWithShape="1">
              <a:gsLst>
                <a:gs pos="60000">
                  <a:srgbClr val="94084B"/>
                </a:gs>
                <a:gs pos="100000">
                  <a:srgbClr val="FFFFFF">
                    <a:alpha val="0"/>
                  </a:srgbClr>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ekstvak 1">
            <a:extLst>
              <a:ext uri="{FF2B5EF4-FFF2-40B4-BE49-F238E27FC236}">
                <a16:creationId xmlns:a16="http://schemas.microsoft.com/office/drawing/2014/main" id="{3D77042D-160E-A885-D8D3-8460532FEF0D}"/>
              </a:ext>
            </a:extLst>
          </p:cNvPr>
          <p:cNvSpPr txBox="1"/>
          <p:nvPr/>
        </p:nvSpPr>
        <p:spPr>
          <a:xfrm>
            <a:off x="985046" y="1645265"/>
            <a:ext cx="6883368" cy="4402615"/>
          </a:xfrm>
          <a:prstGeom prst="rect">
            <a:avLst/>
          </a:prstGeom>
          <a:noFill/>
        </p:spPr>
        <p:txBody>
          <a:bodyPr wrap="square" rtlCol="0">
            <a:spAutoFit/>
          </a:bodyPr>
          <a:lstStyle/>
          <a:p>
            <a:pPr algn="ctr"/>
            <a:endParaRPr lang="nl-NL" sz="1275" dirty="0">
              <a:solidFill>
                <a:schemeClr val="accent4">
                  <a:lumMod val="50000"/>
                </a:schemeClr>
              </a:solidFill>
            </a:endParaRPr>
          </a:p>
          <a:p>
            <a:pPr algn="ctr"/>
            <a:endParaRPr lang="nl-NL" sz="1416" dirty="0">
              <a:solidFill>
                <a:schemeClr val="accent4">
                  <a:lumMod val="50000"/>
                </a:schemeClr>
              </a:solidFill>
            </a:endParaRPr>
          </a:p>
          <a:p>
            <a:r>
              <a:rPr lang="nl-NL" sz="2020" b="1" dirty="0">
                <a:latin typeface="Calibri" panose="020F0502020204030204" pitchFamily="34" charset="0"/>
                <a:ea typeface="Calibri" panose="020F0502020204030204" pitchFamily="34" charset="0"/>
              </a:rPr>
              <a:t>Salaris ondersteunend (tandheelkundig) team:</a:t>
            </a:r>
          </a:p>
          <a:p>
            <a:endParaRPr lang="nl-NL" sz="1275" dirty="0">
              <a:latin typeface="Times New Roman" panose="02020603050405020304" pitchFamily="18" charset="0"/>
              <a:ea typeface="Times New Roman" panose="02020603050405020304" pitchFamily="18" charset="0"/>
            </a:endParaRPr>
          </a:p>
          <a:p>
            <a:pPr fontAlgn="t">
              <a:spcAft>
                <a:spcPts val="680"/>
              </a:spcAft>
            </a:pPr>
            <a:r>
              <a:rPr lang="nl-NL" sz="1515" dirty="0">
                <a:latin typeface="Arial" panose="020B0604020202020204" pitchFamily="34" charset="0"/>
                <a:ea typeface="Times New Roman" panose="02020603050405020304" pitchFamily="18" charset="0"/>
                <a:cs typeface="Arial" panose="020B0604020202020204" pitchFamily="34" charset="0"/>
              </a:rPr>
              <a:t>Voor het ondersteunend team en voor overige personeelskosten:</a:t>
            </a:r>
          </a:p>
          <a:p>
            <a:pPr fontAlgn="t">
              <a:spcAft>
                <a:spcPts val="680"/>
              </a:spcAft>
            </a:pPr>
            <a:endParaRPr lang="nl-NL" sz="1515" dirty="0">
              <a:latin typeface="Arial" panose="020B0604020202020204" pitchFamily="34" charset="0"/>
              <a:ea typeface="Times New Roman" panose="02020603050405020304" pitchFamily="18" charset="0"/>
              <a:cs typeface="Arial" panose="020B0604020202020204" pitchFamily="34" charset="0"/>
            </a:endParaRPr>
          </a:p>
          <a:p>
            <a:pPr fontAlgn="t">
              <a:spcAft>
                <a:spcPts val="680"/>
              </a:spcAft>
            </a:pPr>
            <a:r>
              <a:rPr lang="nl-NL" sz="1515" dirty="0">
                <a:latin typeface="Arial" panose="020B0604020202020204" pitchFamily="34" charset="0"/>
                <a:ea typeface="Times New Roman" panose="02020603050405020304" pitchFamily="18" charset="0"/>
                <a:cs typeface="Arial" panose="020B0604020202020204" pitchFamily="34" charset="0"/>
              </a:rPr>
              <a:t> Per Fte TA maximaal € 114.874,– per jaar per</a:t>
            </a:r>
          </a:p>
          <a:p>
            <a:pPr fontAlgn="t">
              <a:spcAft>
                <a:spcPts val="680"/>
              </a:spcAft>
            </a:pPr>
            <a:endParaRPr lang="nl-NL" sz="1515" i="1" dirty="0">
              <a:latin typeface="Arial" panose="020B0604020202020204" pitchFamily="34" charset="0"/>
              <a:ea typeface="Times New Roman" panose="02020603050405020304" pitchFamily="18" charset="0"/>
              <a:cs typeface="Arial" panose="020B0604020202020204" pitchFamily="34" charset="0"/>
            </a:endParaRPr>
          </a:p>
          <a:p>
            <a:pPr fontAlgn="t">
              <a:spcAft>
                <a:spcPts val="680"/>
              </a:spcAft>
            </a:pPr>
            <a:r>
              <a:rPr lang="nl-NL" sz="1515" i="1" dirty="0">
                <a:latin typeface="Arial" panose="020B0604020202020204" pitchFamily="34" charset="0"/>
                <a:ea typeface="Times New Roman" panose="02020603050405020304" pitchFamily="18" charset="0"/>
                <a:cs typeface="Arial" panose="020B0604020202020204" pitchFamily="34" charset="0"/>
              </a:rPr>
              <a:t>De basis voor deze normatieve post is anders dan bij de andere normatieve kostenposten vanwege de ondersteuning die alle behandelaren nodig hebben in een CBT-setting. Bij de begroting en nacalculatie dienen de fte’s, functies en bijbehorende arbeidskostencomponenten transparant aangeleverd te worden.</a:t>
            </a:r>
          </a:p>
          <a:p>
            <a:pPr fontAlgn="t">
              <a:spcAft>
                <a:spcPts val="680"/>
              </a:spcAft>
            </a:pPr>
            <a:endParaRPr lang="nl-NL" sz="1515" i="1" dirty="0">
              <a:latin typeface="Arial" panose="020B0604020202020204" pitchFamily="34" charset="0"/>
              <a:ea typeface="Times New Roman" panose="02020603050405020304" pitchFamily="18" charset="0"/>
              <a:cs typeface="Arial" panose="020B0604020202020204" pitchFamily="34" charset="0"/>
            </a:endParaRPr>
          </a:p>
          <a:p>
            <a:pPr fontAlgn="t">
              <a:spcAft>
                <a:spcPts val="680"/>
              </a:spcAft>
            </a:pPr>
            <a:r>
              <a:rPr lang="nl-NL" sz="1515" i="1" dirty="0">
                <a:latin typeface="Arial" panose="020B0604020202020204" pitchFamily="34" charset="0"/>
                <a:ea typeface="Times New Roman" panose="02020603050405020304" pitchFamily="18" charset="0"/>
                <a:cs typeface="Arial" panose="020B0604020202020204" pitchFamily="34" charset="0"/>
              </a:rPr>
              <a:t> Het </a:t>
            </a:r>
            <a:r>
              <a:rPr lang="nl-NL" sz="1515" dirty="0">
                <a:latin typeface="Arial" panose="020B0604020202020204" pitchFamily="34" charset="0"/>
                <a:ea typeface="Times New Roman" panose="02020603050405020304" pitchFamily="18" charset="0"/>
                <a:cs typeface="Arial" panose="020B0604020202020204" pitchFamily="34" charset="0"/>
              </a:rPr>
              <a:t>bedrag wordt jaarlijks aangepast met de mutatie volgens het OVA-percentage</a:t>
            </a:r>
            <a:r>
              <a:rPr lang="nl-NL" sz="1515" dirty="0">
                <a:solidFill>
                  <a:srgbClr val="000000"/>
                </a:solidFill>
                <a:latin typeface="Calibri" panose="020F0502020204030204" pitchFamily="34" charset="0"/>
                <a:ea typeface="Times New Roman" panose="02020603050405020304" pitchFamily="18" charset="0"/>
              </a:rPr>
              <a:t>.</a:t>
            </a:r>
            <a:endParaRPr lang="nl-NL" sz="1515" dirty="0">
              <a:latin typeface="Times New Roman" panose="02020603050405020304" pitchFamily="18" charset="0"/>
              <a:ea typeface="Times New Roman" panose="02020603050405020304" pitchFamily="18" charset="0"/>
            </a:endParaRPr>
          </a:p>
          <a:p>
            <a:endParaRPr lang="nl-NL" sz="1275" dirty="0"/>
          </a:p>
        </p:txBody>
      </p:sp>
      <p:sp>
        <p:nvSpPr>
          <p:cNvPr id="3" name="Tekstvak 2">
            <a:extLst>
              <a:ext uri="{FF2B5EF4-FFF2-40B4-BE49-F238E27FC236}">
                <a16:creationId xmlns:a16="http://schemas.microsoft.com/office/drawing/2014/main" id="{026511E9-2830-6565-7AD2-C8480F28DAB0}"/>
              </a:ext>
            </a:extLst>
          </p:cNvPr>
          <p:cNvSpPr txBox="1"/>
          <p:nvPr/>
        </p:nvSpPr>
        <p:spPr>
          <a:xfrm>
            <a:off x="490222" y="1074367"/>
            <a:ext cx="6469768" cy="702628"/>
          </a:xfrm>
          <a:prstGeom prst="rect">
            <a:avLst/>
          </a:prstGeom>
          <a:noFill/>
        </p:spPr>
        <p:txBody>
          <a:bodyPr wrap="square" rtlCol="0">
            <a:spAutoFit/>
          </a:bodyPr>
          <a:lstStyle/>
          <a:p>
            <a:pPr algn="ctr"/>
            <a:r>
              <a:rPr lang="nl-NL" sz="1983" b="1" dirty="0">
                <a:solidFill>
                  <a:schemeClr val="accent4">
                    <a:lumMod val="50000"/>
                  </a:schemeClr>
                </a:solidFill>
              </a:rPr>
              <a:t>Commissie Zorgverzekeraars Nederland Ontwikkelingen</a:t>
            </a:r>
          </a:p>
          <a:p>
            <a:pPr algn="ctr"/>
            <a:endParaRPr lang="nl-NL" sz="1983" b="1" dirty="0">
              <a:solidFill>
                <a:schemeClr val="accent4">
                  <a:lumMod val="50000"/>
                </a:schemeClr>
              </a:solidFill>
            </a:endParaRPr>
          </a:p>
        </p:txBody>
      </p:sp>
    </p:spTree>
    <p:extLst>
      <p:ext uri="{BB962C8B-B14F-4D97-AF65-F5344CB8AC3E}">
        <p14:creationId xmlns:p14="http://schemas.microsoft.com/office/powerpoint/2010/main" val="18971183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CD7C6F-0D2A-EB31-0E2A-4F47F0BA3D43}"/>
            </a:ext>
          </a:extLst>
        </p:cNvPr>
        <p:cNvGrpSpPr/>
        <p:nvPr/>
      </p:nvGrpSpPr>
      <p:grpSpPr>
        <a:xfrm>
          <a:off x="0" y="0"/>
          <a:ext cx="0" cy="0"/>
          <a:chOff x="0" y="0"/>
          <a:chExt cx="0" cy="0"/>
        </a:xfrm>
      </p:grpSpPr>
      <p:pic>
        <p:nvPicPr>
          <p:cNvPr id="4" name="Afbeelding 3" descr="Logo_Cobijt.png">
            <a:extLst>
              <a:ext uri="{FF2B5EF4-FFF2-40B4-BE49-F238E27FC236}">
                <a16:creationId xmlns:a16="http://schemas.microsoft.com/office/drawing/2014/main" id="{B6F21585-52BA-B89C-1794-CE926BCC0AF7}"/>
              </a:ext>
            </a:extLst>
          </p:cNvPr>
          <p:cNvPicPr>
            <a:picLocks noChangeAspect="1"/>
          </p:cNvPicPr>
          <p:nvPr/>
        </p:nvPicPr>
        <p:blipFill>
          <a:blip r:embed="rId3">
            <a:clrChange>
              <a:clrFrom>
                <a:srgbClr val="FFFFFF"/>
              </a:clrFrom>
              <a:clrTo>
                <a:srgbClr val="FFFFFF">
                  <a:alpha val="0"/>
                </a:srgbClr>
              </a:clrTo>
            </a:clrChange>
            <a:alphaModFix amt="50000"/>
          </a:blip>
          <a:srcRect t="3212" r="80556" b="6094"/>
          <a:stretch>
            <a:fillRect/>
          </a:stretch>
        </p:blipFill>
        <p:spPr>
          <a:xfrm>
            <a:off x="6729385" y="1000642"/>
            <a:ext cx="2042252" cy="4856722"/>
          </a:xfrm>
          <a:prstGeom prst="rect">
            <a:avLst/>
          </a:prstGeom>
        </p:spPr>
      </p:pic>
      <p:pic>
        <p:nvPicPr>
          <p:cNvPr id="8" name="Afbeelding 7" descr="Logo_Cobijt.png">
            <a:extLst>
              <a:ext uri="{FF2B5EF4-FFF2-40B4-BE49-F238E27FC236}">
                <a16:creationId xmlns:a16="http://schemas.microsoft.com/office/drawing/2014/main" id="{41ABF3F3-88D6-2803-AB2D-8AB648BB31B7}"/>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7868412" y="5295294"/>
            <a:ext cx="903223" cy="450725"/>
          </a:xfrm>
          <a:prstGeom prst="rect">
            <a:avLst/>
          </a:prstGeom>
        </p:spPr>
      </p:pic>
      <p:cxnSp>
        <p:nvCxnSpPr>
          <p:cNvPr id="33" name="Rechte verbindingslijn 32">
            <a:extLst>
              <a:ext uri="{FF2B5EF4-FFF2-40B4-BE49-F238E27FC236}">
                <a16:creationId xmlns:a16="http://schemas.microsoft.com/office/drawing/2014/main" id="{1465CFA2-E537-4E38-8F2B-F33EB3CDFCF9}"/>
              </a:ext>
            </a:extLst>
          </p:cNvPr>
          <p:cNvCxnSpPr/>
          <p:nvPr/>
        </p:nvCxnSpPr>
        <p:spPr>
          <a:xfrm>
            <a:off x="1497021" y="1495305"/>
            <a:ext cx="1525732" cy="1124"/>
          </a:xfrm>
          <a:prstGeom prst="line">
            <a:avLst/>
          </a:prstGeom>
          <a:ln w="50800">
            <a:gradFill flip="none" rotWithShape="1">
              <a:gsLst>
                <a:gs pos="60000">
                  <a:srgbClr val="94084B"/>
                </a:gs>
                <a:gs pos="100000">
                  <a:srgbClr val="FFFFFF">
                    <a:alpha val="0"/>
                  </a:srgbClr>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ekstvak 1">
            <a:extLst>
              <a:ext uri="{FF2B5EF4-FFF2-40B4-BE49-F238E27FC236}">
                <a16:creationId xmlns:a16="http://schemas.microsoft.com/office/drawing/2014/main" id="{1BC425D1-917E-DAAB-6351-8E396E72D5E9}"/>
              </a:ext>
            </a:extLst>
          </p:cNvPr>
          <p:cNvSpPr txBox="1"/>
          <p:nvPr/>
        </p:nvSpPr>
        <p:spPr>
          <a:xfrm>
            <a:off x="393115" y="1645263"/>
            <a:ext cx="7475299" cy="3873625"/>
          </a:xfrm>
          <a:prstGeom prst="rect">
            <a:avLst/>
          </a:prstGeom>
          <a:noFill/>
        </p:spPr>
        <p:txBody>
          <a:bodyPr wrap="square" rtlCol="0">
            <a:spAutoFit/>
          </a:bodyPr>
          <a:lstStyle/>
          <a:p>
            <a:pPr algn="ctr"/>
            <a:endParaRPr lang="nl-NL" sz="1275" dirty="0">
              <a:solidFill>
                <a:schemeClr val="accent4">
                  <a:lumMod val="50000"/>
                </a:schemeClr>
              </a:solidFill>
            </a:endParaRPr>
          </a:p>
          <a:p>
            <a:pPr algn="ctr"/>
            <a:endParaRPr lang="nl-NL" sz="1416" dirty="0">
              <a:solidFill>
                <a:schemeClr val="accent4">
                  <a:lumMod val="50000"/>
                </a:schemeClr>
              </a:solidFill>
            </a:endParaRPr>
          </a:p>
          <a:p>
            <a:pPr algn="ctr"/>
            <a:endParaRPr lang="nl-NL" sz="1416" dirty="0">
              <a:solidFill>
                <a:schemeClr val="accent4">
                  <a:lumMod val="50000"/>
                </a:schemeClr>
              </a:solidFill>
            </a:endParaRPr>
          </a:p>
          <a:p>
            <a:r>
              <a:rPr lang="nl-NL" sz="2020" b="1" dirty="0">
                <a:latin typeface="Calibri" panose="020F0502020204030204" pitchFamily="34" charset="0"/>
                <a:ea typeface="Calibri" panose="020F0502020204030204" pitchFamily="34" charset="0"/>
              </a:rPr>
              <a:t>Vergoeding bij- en nascholing:</a:t>
            </a:r>
          </a:p>
          <a:p>
            <a:endParaRPr lang="nl-NL" sz="2020" b="1" dirty="0">
              <a:latin typeface="Calibri" panose="020F0502020204030204" pitchFamily="34" charset="0"/>
              <a:ea typeface="Calibri" panose="020F0502020204030204" pitchFamily="34" charset="0"/>
            </a:endParaRPr>
          </a:p>
          <a:p>
            <a:r>
              <a:rPr lang="nl-NL" sz="1515" dirty="0">
                <a:solidFill>
                  <a:srgbClr val="000000"/>
                </a:solidFill>
                <a:latin typeface="Calibri" panose="020F0502020204030204" pitchFamily="34" charset="0"/>
                <a:ea typeface="Times New Roman" panose="02020603050405020304" pitchFamily="18" charset="0"/>
              </a:rPr>
              <a:t>(tandartsen en ondersteunend tandheelkundig team)</a:t>
            </a:r>
          </a:p>
          <a:p>
            <a:endParaRPr lang="nl-NL" sz="1515" dirty="0">
              <a:solidFill>
                <a:srgbClr val="000000"/>
              </a:solidFill>
              <a:latin typeface="Calibri" panose="020F0502020204030204" pitchFamily="34" charset="0"/>
              <a:ea typeface="Times New Roman" panose="02020603050405020304" pitchFamily="18" charset="0"/>
            </a:endParaRPr>
          </a:p>
          <a:p>
            <a:r>
              <a:rPr lang="nl-NL" sz="1515" dirty="0">
                <a:solidFill>
                  <a:srgbClr val="000000"/>
                </a:solidFill>
                <a:latin typeface="Calibri" panose="020F0502020204030204" pitchFamily="34" charset="0"/>
                <a:ea typeface="Times New Roman" panose="02020603050405020304" pitchFamily="18" charset="0"/>
              </a:rPr>
              <a:t> </a:t>
            </a:r>
            <a:r>
              <a:rPr lang="nl-NL" sz="1515" b="1" dirty="0">
                <a:solidFill>
                  <a:srgbClr val="000000"/>
                </a:solidFill>
                <a:latin typeface="Calibri" panose="020F0502020204030204" pitchFamily="34" charset="0"/>
                <a:ea typeface="Times New Roman" panose="02020603050405020304" pitchFamily="18" charset="0"/>
              </a:rPr>
              <a:t>maximaal € 8.160,– </a:t>
            </a:r>
            <a:r>
              <a:rPr lang="nl-NL" sz="1515"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nl-NL" sz="1515" b="1" dirty="0">
                <a:solidFill>
                  <a:srgbClr val="000000"/>
                </a:solidFill>
                <a:latin typeface="Calibri" panose="020F0502020204030204" pitchFamily="34" charset="0"/>
                <a:ea typeface="Times New Roman" panose="02020603050405020304" pitchFamily="18" charset="0"/>
              </a:rPr>
              <a:t>per jaar per 1,0 fte  (</a:t>
            </a:r>
            <a:r>
              <a:rPr lang="nl-NL" sz="1515" dirty="0">
                <a:latin typeface="Calibri" panose="020F0502020204030204" pitchFamily="34" charset="0"/>
                <a:ea typeface="Times New Roman" panose="02020603050405020304" pitchFamily="18" charset="0"/>
              </a:rPr>
              <a:t>van de </a:t>
            </a:r>
            <a:r>
              <a:rPr lang="nl-NL" sz="1515" i="1" dirty="0">
                <a:latin typeface="Calibri" panose="020F0502020204030204" pitchFamily="34" charset="0"/>
                <a:ea typeface="Times New Roman" panose="02020603050405020304" pitchFamily="18" charset="0"/>
              </a:rPr>
              <a:t>formatieve post 1a, 1b, 1c en 1d). </a:t>
            </a:r>
          </a:p>
          <a:p>
            <a:endParaRPr lang="nl-NL" sz="1515" i="1" dirty="0">
              <a:latin typeface="Calibri" panose="020F0502020204030204" pitchFamily="34" charset="0"/>
              <a:ea typeface="Times New Roman" panose="02020603050405020304" pitchFamily="18" charset="0"/>
            </a:endParaRPr>
          </a:p>
          <a:p>
            <a:endParaRPr lang="nl-NL" sz="1515" i="1" dirty="0">
              <a:latin typeface="Calibri" panose="020F0502020204030204" pitchFamily="34" charset="0"/>
              <a:ea typeface="Times New Roman" panose="02020603050405020304" pitchFamily="18" charset="0"/>
            </a:endParaRPr>
          </a:p>
          <a:p>
            <a:r>
              <a:rPr lang="nl-NL" sz="1515" i="1" dirty="0">
                <a:latin typeface="Calibri" panose="020F0502020204030204" pitchFamily="34" charset="0"/>
                <a:ea typeface="Times New Roman" panose="02020603050405020304" pitchFamily="18" charset="0"/>
              </a:rPr>
              <a:t>(De basis voor deze normatieve post is anders dan bij de andere normatieve kostenposten omdat voor alle behandelaren hun (her)registratie als behandelaar vereist is binnen een CBT-setting). </a:t>
            </a:r>
            <a:r>
              <a:rPr lang="nl-NL" sz="1515" i="1" dirty="0">
                <a:latin typeface="Calibri" panose="020F0502020204030204" pitchFamily="34" charset="0"/>
                <a:ea typeface="Calibri" panose="020F0502020204030204" pitchFamily="34" charset="0"/>
                <a:cs typeface="Times New Roman" panose="02020603050405020304" pitchFamily="18" charset="0"/>
              </a:rPr>
              <a:t> </a:t>
            </a:r>
          </a:p>
          <a:p>
            <a:endParaRPr lang="nl-NL" sz="1515"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r>
              <a:rPr lang="nl-NL" sz="1515" dirty="0">
                <a:solidFill>
                  <a:srgbClr val="000000"/>
                </a:solidFill>
                <a:latin typeface="Calibri" panose="020F0502020204030204" pitchFamily="34" charset="0"/>
                <a:ea typeface="Times New Roman" panose="02020603050405020304" pitchFamily="18" charset="0"/>
              </a:rPr>
              <a:t>Het bedrag wordt jaarlijks aangepast met de mutatie volgens het CEP-percentage).</a:t>
            </a:r>
            <a:endParaRPr lang="nl-NL" sz="1515" dirty="0">
              <a:latin typeface="Times New Roman" panose="02020603050405020304" pitchFamily="18" charset="0"/>
              <a:ea typeface="Times New Roman" panose="02020603050405020304" pitchFamily="18" charset="0"/>
            </a:endParaRPr>
          </a:p>
          <a:p>
            <a:pPr>
              <a:spcAft>
                <a:spcPts val="566"/>
              </a:spcAft>
            </a:pPr>
            <a:r>
              <a:rPr lang="nl-NL" sz="1275" kern="100" dirty="0">
                <a:latin typeface="Calibri" panose="020F0502020204030204" pitchFamily="34" charset="0"/>
                <a:ea typeface="Calibri" panose="020F0502020204030204" pitchFamily="34" charset="0"/>
                <a:cs typeface="Times New Roman" panose="02020603050405020304" pitchFamily="18" charset="0"/>
              </a:rPr>
              <a:t> </a:t>
            </a:r>
            <a:endParaRPr lang="nl-NL" sz="1275" dirty="0"/>
          </a:p>
        </p:txBody>
      </p:sp>
      <p:sp>
        <p:nvSpPr>
          <p:cNvPr id="3" name="Tekstvak 2">
            <a:extLst>
              <a:ext uri="{FF2B5EF4-FFF2-40B4-BE49-F238E27FC236}">
                <a16:creationId xmlns:a16="http://schemas.microsoft.com/office/drawing/2014/main" id="{B1F74679-B549-FBE9-A453-DABB88039B7E}"/>
              </a:ext>
            </a:extLst>
          </p:cNvPr>
          <p:cNvSpPr txBox="1"/>
          <p:nvPr/>
        </p:nvSpPr>
        <p:spPr>
          <a:xfrm>
            <a:off x="557870" y="1074371"/>
            <a:ext cx="6469768" cy="702628"/>
          </a:xfrm>
          <a:prstGeom prst="rect">
            <a:avLst/>
          </a:prstGeom>
          <a:noFill/>
        </p:spPr>
        <p:txBody>
          <a:bodyPr wrap="square" rtlCol="0">
            <a:spAutoFit/>
          </a:bodyPr>
          <a:lstStyle/>
          <a:p>
            <a:pPr algn="ctr"/>
            <a:r>
              <a:rPr lang="nl-NL" sz="1983" b="1" dirty="0">
                <a:solidFill>
                  <a:schemeClr val="accent4">
                    <a:lumMod val="50000"/>
                  </a:schemeClr>
                </a:solidFill>
              </a:rPr>
              <a:t>Commissie Zorgverzekeraars Nederland</a:t>
            </a:r>
          </a:p>
          <a:p>
            <a:pPr algn="ctr"/>
            <a:r>
              <a:rPr lang="nl-NL" sz="1983" b="1" dirty="0">
                <a:solidFill>
                  <a:schemeClr val="accent4">
                    <a:lumMod val="50000"/>
                  </a:schemeClr>
                </a:solidFill>
              </a:rPr>
              <a:t>Ontwikkelingen</a:t>
            </a:r>
          </a:p>
        </p:txBody>
      </p:sp>
    </p:spTree>
    <p:extLst>
      <p:ext uri="{BB962C8B-B14F-4D97-AF65-F5344CB8AC3E}">
        <p14:creationId xmlns:p14="http://schemas.microsoft.com/office/powerpoint/2010/main" val="34689823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6E41E2-D839-9C55-0203-CEDE0C4ACA1A}"/>
            </a:ext>
          </a:extLst>
        </p:cNvPr>
        <p:cNvGrpSpPr/>
        <p:nvPr/>
      </p:nvGrpSpPr>
      <p:grpSpPr>
        <a:xfrm>
          <a:off x="0" y="0"/>
          <a:ext cx="0" cy="0"/>
          <a:chOff x="0" y="0"/>
          <a:chExt cx="0" cy="0"/>
        </a:xfrm>
      </p:grpSpPr>
      <p:sp>
        <p:nvSpPr>
          <p:cNvPr id="5" name="Tekstvak 4">
            <a:extLst>
              <a:ext uri="{FF2B5EF4-FFF2-40B4-BE49-F238E27FC236}">
                <a16:creationId xmlns:a16="http://schemas.microsoft.com/office/drawing/2014/main" id="{178D55F1-DFD2-50F4-F910-2EFBD7F00A92}"/>
              </a:ext>
            </a:extLst>
          </p:cNvPr>
          <p:cNvSpPr txBox="1"/>
          <p:nvPr/>
        </p:nvSpPr>
        <p:spPr>
          <a:xfrm>
            <a:off x="785528" y="268887"/>
            <a:ext cx="7057177" cy="523220"/>
          </a:xfrm>
          <a:prstGeom prst="rect">
            <a:avLst/>
          </a:prstGeom>
          <a:noFill/>
        </p:spPr>
        <p:txBody>
          <a:bodyPr wrap="square" rtlCol="0">
            <a:spAutoFit/>
          </a:bodyPr>
          <a:lstStyle/>
          <a:p>
            <a:r>
              <a:rPr lang="nl-NL" sz="2800" b="1" dirty="0">
                <a:highlight>
                  <a:srgbClr val="FFFF00"/>
                </a:highlight>
              </a:rPr>
              <a:t>Voorstel aanpassing beleidsregel</a:t>
            </a:r>
          </a:p>
        </p:txBody>
      </p:sp>
      <p:pic>
        <p:nvPicPr>
          <p:cNvPr id="6" name="Afbeelding 5">
            <a:extLst>
              <a:ext uri="{FF2B5EF4-FFF2-40B4-BE49-F238E27FC236}">
                <a16:creationId xmlns:a16="http://schemas.microsoft.com/office/drawing/2014/main" id="{80382769-3B34-7CBA-1E5A-992EE6897FE9}"/>
              </a:ext>
            </a:extLst>
          </p:cNvPr>
          <p:cNvPicPr>
            <a:picLocks noChangeAspect="1"/>
          </p:cNvPicPr>
          <p:nvPr/>
        </p:nvPicPr>
        <p:blipFill>
          <a:blip r:embed="rId2"/>
          <a:stretch>
            <a:fillRect/>
          </a:stretch>
        </p:blipFill>
        <p:spPr>
          <a:xfrm>
            <a:off x="7462972" y="1063964"/>
            <a:ext cx="1856509" cy="1234794"/>
          </a:xfrm>
          <a:prstGeom prst="rect">
            <a:avLst/>
          </a:prstGeom>
        </p:spPr>
      </p:pic>
    </p:spTree>
    <p:extLst>
      <p:ext uri="{BB962C8B-B14F-4D97-AF65-F5344CB8AC3E}">
        <p14:creationId xmlns:p14="http://schemas.microsoft.com/office/powerpoint/2010/main" val="10377982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5F8FDD-3ADD-CD2F-57A4-044DD0189A04}"/>
            </a:ext>
          </a:extLst>
        </p:cNvPr>
        <p:cNvGrpSpPr/>
        <p:nvPr/>
      </p:nvGrpSpPr>
      <p:grpSpPr>
        <a:xfrm>
          <a:off x="0" y="0"/>
          <a:ext cx="0" cy="0"/>
          <a:chOff x="0" y="0"/>
          <a:chExt cx="0" cy="0"/>
        </a:xfrm>
      </p:grpSpPr>
      <p:pic>
        <p:nvPicPr>
          <p:cNvPr id="4" name="Afbeelding 3" descr="Logo_Cobijt.png">
            <a:extLst>
              <a:ext uri="{FF2B5EF4-FFF2-40B4-BE49-F238E27FC236}">
                <a16:creationId xmlns:a16="http://schemas.microsoft.com/office/drawing/2014/main" id="{FD5A0C36-4990-A1C5-8F84-74BCC53FBB1E}"/>
              </a:ext>
            </a:extLst>
          </p:cNvPr>
          <p:cNvPicPr>
            <a:picLocks noChangeAspect="1"/>
          </p:cNvPicPr>
          <p:nvPr/>
        </p:nvPicPr>
        <p:blipFill>
          <a:blip r:embed="rId3">
            <a:clrChange>
              <a:clrFrom>
                <a:srgbClr val="FFFFFF"/>
              </a:clrFrom>
              <a:clrTo>
                <a:srgbClr val="FFFFFF">
                  <a:alpha val="0"/>
                </a:srgbClr>
              </a:clrTo>
            </a:clrChange>
            <a:alphaModFix amt="50000"/>
          </a:blip>
          <a:srcRect t="3212" r="80556" b="6094"/>
          <a:stretch>
            <a:fillRect/>
          </a:stretch>
        </p:blipFill>
        <p:spPr>
          <a:xfrm>
            <a:off x="6729385" y="1000642"/>
            <a:ext cx="2042252" cy="4856722"/>
          </a:xfrm>
          <a:prstGeom prst="rect">
            <a:avLst/>
          </a:prstGeom>
        </p:spPr>
      </p:pic>
      <p:pic>
        <p:nvPicPr>
          <p:cNvPr id="8" name="Afbeelding 7" descr="Logo_Cobijt.png">
            <a:extLst>
              <a:ext uri="{FF2B5EF4-FFF2-40B4-BE49-F238E27FC236}">
                <a16:creationId xmlns:a16="http://schemas.microsoft.com/office/drawing/2014/main" id="{4F0B646D-9F9D-F997-2C6D-3E03747C1047}"/>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7868412" y="5295294"/>
            <a:ext cx="903223" cy="450725"/>
          </a:xfrm>
          <a:prstGeom prst="rect">
            <a:avLst/>
          </a:prstGeom>
        </p:spPr>
      </p:pic>
      <p:cxnSp>
        <p:nvCxnSpPr>
          <p:cNvPr id="33" name="Rechte verbindingslijn 32">
            <a:extLst>
              <a:ext uri="{FF2B5EF4-FFF2-40B4-BE49-F238E27FC236}">
                <a16:creationId xmlns:a16="http://schemas.microsoft.com/office/drawing/2014/main" id="{9394A749-4B17-D724-24ED-3F966753022F}"/>
              </a:ext>
            </a:extLst>
          </p:cNvPr>
          <p:cNvCxnSpPr/>
          <p:nvPr/>
        </p:nvCxnSpPr>
        <p:spPr>
          <a:xfrm>
            <a:off x="1497021" y="1495305"/>
            <a:ext cx="1525732" cy="1124"/>
          </a:xfrm>
          <a:prstGeom prst="line">
            <a:avLst/>
          </a:prstGeom>
          <a:ln w="50800">
            <a:gradFill flip="none" rotWithShape="1">
              <a:gsLst>
                <a:gs pos="60000">
                  <a:srgbClr val="94084B"/>
                </a:gs>
                <a:gs pos="100000">
                  <a:srgbClr val="FFFFFF">
                    <a:alpha val="0"/>
                  </a:srgbClr>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ekstvak 1">
            <a:extLst>
              <a:ext uri="{FF2B5EF4-FFF2-40B4-BE49-F238E27FC236}">
                <a16:creationId xmlns:a16="http://schemas.microsoft.com/office/drawing/2014/main" id="{DC701946-98A4-D2DC-2250-F775A88FD185}"/>
              </a:ext>
            </a:extLst>
          </p:cNvPr>
          <p:cNvSpPr txBox="1"/>
          <p:nvPr/>
        </p:nvSpPr>
        <p:spPr>
          <a:xfrm>
            <a:off x="1497022" y="1959496"/>
            <a:ext cx="5232364" cy="2967607"/>
          </a:xfrm>
          <a:prstGeom prst="rect">
            <a:avLst/>
          </a:prstGeom>
          <a:noFill/>
        </p:spPr>
        <p:txBody>
          <a:bodyPr wrap="square" rtlCol="0">
            <a:spAutoFit/>
          </a:bodyPr>
          <a:lstStyle/>
          <a:p>
            <a:pPr algn="ctr"/>
            <a:endParaRPr lang="nl-NL" sz="1275" dirty="0">
              <a:solidFill>
                <a:schemeClr val="accent4">
                  <a:lumMod val="50000"/>
                </a:schemeClr>
              </a:solidFill>
            </a:endParaRPr>
          </a:p>
          <a:p>
            <a:pPr algn="ctr"/>
            <a:endParaRPr lang="nl-NL" sz="1416" dirty="0">
              <a:solidFill>
                <a:schemeClr val="accent4">
                  <a:lumMod val="50000"/>
                </a:schemeClr>
              </a:solidFill>
            </a:endParaRPr>
          </a:p>
          <a:p>
            <a:r>
              <a:rPr lang="nl-NL" sz="2020" b="1" dirty="0">
                <a:latin typeface="Calibri" panose="020F0502020204030204" pitchFamily="34" charset="0"/>
                <a:ea typeface="Calibri" panose="020F0502020204030204" pitchFamily="34" charset="0"/>
              </a:rPr>
              <a:t>Evaluatie </a:t>
            </a:r>
          </a:p>
          <a:p>
            <a:endParaRPr lang="nl-NL" sz="1275" dirty="0">
              <a:latin typeface="Times New Roman" panose="02020603050405020304" pitchFamily="18" charset="0"/>
              <a:ea typeface="Times New Roman" panose="02020603050405020304" pitchFamily="18" charset="0"/>
            </a:endParaRPr>
          </a:p>
          <a:p>
            <a:pPr fontAlgn="t">
              <a:spcAft>
                <a:spcPts val="680"/>
              </a:spcAft>
            </a:pPr>
            <a:r>
              <a:rPr lang="nl-NL" sz="1515" dirty="0">
                <a:solidFill>
                  <a:srgbClr val="000000"/>
                </a:solidFill>
                <a:latin typeface="Arial" panose="020B0604020202020204" pitchFamily="34" charset="0"/>
                <a:ea typeface="Times New Roman" panose="02020603050405020304" pitchFamily="18" charset="0"/>
              </a:rPr>
              <a:t>Eerste stap, door transparantie en ieder jaar monitoren hoe dingen uitpakken, vervolg stappen bespreken</a:t>
            </a:r>
          </a:p>
          <a:p>
            <a:pPr fontAlgn="t">
              <a:spcAft>
                <a:spcPts val="680"/>
              </a:spcAft>
            </a:pPr>
            <a:r>
              <a:rPr lang="nl-NL" sz="1515" dirty="0">
                <a:solidFill>
                  <a:srgbClr val="000000"/>
                </a:solidFill>
                <a:latin typeface="Arial" panose="020B0604020202020204" pitchFamily="34" charset="0"/>
                <a:ea typeface="Times New Roman" panose="02020603050405020304" pitchFamily="18" charset="0"/>
              </a:rPr>
              <a:t>Is er sprake van meer doelmatige zorg (meer patiënten tegen lagere kosten)?</a:t>
            </a:r>
          </a:p>
          <a:p>
            <a:pPr fontAlgn="t">
              <a:spcAft>
                <a:spcPts val="680"/>
              </a:spcAft>
            </a:pPr>
            <a:endParaRPr lang="nl-NL" sz="1515" dirty="0">
              <a:solidFill>
                <a:srgbClr val="000000"/>
              </a:solidFill>
              <a:latin typeface="Calibri" panose="020F0502020204030204" pitchFamily="34" charset="0"/>
              <a:ea typeface="Times New Roman" panose="02020603050405020304" pitchFamily="18" charset="0"/>
            </a:endParaRPr>
          </a:p>
          <a:p>
            <a:pPr fontAlgn="t">
              <a:spcAft>
                <a:spcPts val="680"/>
              </a:spcAft>
            </a:pPr>
            <a:r>
              <a:rPr lang="nl-NL" sz="1515" dirty="0">
                <a:solidFill>
                  <a:srgbClr val="000000"/>
                </a:solidFill>
                <a:latin typeface="Arial" panose="020B0604020202020204" pitchFamily="34" charset="0"/>
                <a:ea typeface="Times New Roman" panose="02020603050405020304" pitchFamily="18" charset="0"/>
                <a:cs typeface="Arial" panose="020B0604020202020204" pitchFamily="34" charset="0"/>
              </a:rPr>
              <a:t>Goedkeuring/stemming tijdens ALV Maart 2024</a:t>
            </a:r>
            <a:endParaRPr lang="nl-NL" sz="1515" dirty="0">
              <a:latin typeface="Arial" panose="020B0604020202020204" pitchFamily="34" charset="0"/>
              <a:ea typeface="Times New Roman" panose="02020603050405020304" pitchFamily="18" charset="0"/>
              <a:cs typeface="Arial" panose="020B0604020202020204" pitchFamily="34" charset="0"/>
            </a:endParaRPr>
          </a:p>
          <a:p>
            <a:pPr>
              <a:spcAft>
                <a:spcPts val="566"/>
              </a:spcAft>
            </a:pPr>
            <a:r>
              <a:rPr lang="nl-NL" sz="1275" kern="100" dirty="0">
                <a:latin typeface="Calibri" panose="020F0502020204030204" pitchFamily="34" charset="0"/>
                <a:ea typeface="Calibri" panose="020F0502020204030204" pitchFamily="34" charset="0"/>
                <a:cs typeface="Times New Roman" panose="02020603050405020304" pitchFamily="18" charset="0"/>
              </a:rPr>
              <a:t> </a:t>
            </a:r>
            <a:endParaRPr lang="nl-NL" sz="1275" dirty="0"/>
          </a:p>
        </p:txBody>
      </p:sp>
      <p:sp>
        <p:nvSpPr>
          <p:cNvPr id="3" name="Tekstvak 2">
            <a:extLst>
              <a:ext uri="{FF2B5EF4-FFF2-40B4-BE49-F238E27FC236}">
                <a16:creationId xmlns:a16="http://schemas.microsoft.com/office/drawing/2014/main" id="{56C275D4-D547-32DC-11CB-9B826B8C38CA}"/>
              </a:ext>
            </a:extLst>
          </p:cNvPr>
          <p:cNvSpPr txBox="1"/>
          <p:nvPr/>
        </p:nvSpPr>
        <p:spPr>
          <a:xfrm>
            <a:off x="693167" y="1067170"/>
            <a:ext cx="6469768" cy="702628"/>
          </a:xfrm>
          <a:prstGeom prst="rect">
            <a:avLst/>
          </a:prstGeom>
          <a:noFill/>
        </p:spPr>
        <p:txBody>
          <a:bodyPr wrap="square" rtlCol="0">
            <a:spAutoFit/>
          </a:bodyPr>
          <a:lstStyle/>
          <a:p>
            <a:pPr algn="ctr"/>
            <a:r>
              <a:rPr lang="nl-NL" sz="1983" b="1" dirty="0">
                <a:solidFill>
                  <a:schemeClr val="accent4">
                    <a:lumMod val="50000"/>
                  </a:schemeClr>
                </a:solidFill>
              </a:rPr>
              <a:t>Commissie Zorgverzekeraars Nederland</a:t>
            </a:r>
          </a:p>
          <a:p>
            <a:pPr algn="ctr"/>
            <a:r>
              <a:rPr lang="nl-NL" sz="1983" b="1" dirty="0">
                <a:solidFill>
                  <a:schemeClr val="accent4">
                    <a:lumMod val="50000"/>
                  </a:schemeClr>
                </a:solidFill>
              </a:rPr>
              <a:t>Ontwikkelingen</a:t>
            </a:r>
          </a:p>
        </p:txBody>
      </p:sp>
    </p:spTree>
    <p:extLst>
      <p:ext uri="{BB962C8B-B14F-4D97-AF65-F5344CB8AC3E}">
        <p14:creationId xmlns:p14="http://schemas.microsoft.com/office/powerpoint/2010/main" val="19640193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65CE00-E4BF-EC4A-C8BF-107D1E03947B}"/>
            </a:ext>
          </a:extLst>
        </p:cNvPr>
        <p:cNvGrpSpPr/>
        <p:nvPr/>
      </p:nvGrpSpPr>
      <p:grpSpPr>
        <a:xfrm>
          <a:off x="0" y="0"/>
          <a:ext cx="0" cy="0"/>
          <a:chOff x="0" y="0"/>
          <a:chExt cx="0" cy="0"/>
        </a:xfrm>
      </p:grpSpPr>
      <p:pic>
        <p:nvPicPr>
          <p:cNvPr id="4" name="Afbeelding 3" descr="Logo_Cobijt.png">
            <a:extLst>
              <a:ext uri="{FF2B5EF4-FFF2-40B4-BE49-F238E27FC236}">
                <a16:creationId xmlns:a16="http://schemas.microsoft.com/office/drawing/2014/main" id="{8C30AD97-3B00-9402-739B-296168331663}"/>
              </a:ext>
            </a:extLst>
          </p:cNvPr>
          <p:cNvPicPr>
            <a:picLocks noChangeAspect="1"/>
          </p:cNvPicPr>
          <p:nvPr/>
        </p:nvPicPr>
        <p:blipFill>
          <a:blip r:embed="rId3">
            <a:clrChange>
              <a:clrFrom>
                <a:srgbClr val="FFFFFF"/>
              </a:clrFrom>
              <a:clrTo>
                <a:srgbClr val="FFFFFF">
                  <a:alpha val="0"/>
                </a:srgbClr>
              </a:clrTo>
            </a:clrChange>
            <a:alphaModFix amt="50000"/>
          </a:blip>
          <a:srcRect t="3212" r="80556" b="6094"/>
          <a:stretch>
            <a:fillRect/>
          </a:stretch>
        </p:blipFill>
        <p:spPr>
          <a:xfrm>
            <a:off x="6729385" y="1000642"/>
            <a:ext cx="2042252" cy="4856722"/>
          </a:xfrm>
          <a:prstGeom prst="rect">
            <a:avLst/>
          </a:prstGeom>
        </p:spPr>
      </p:pic>
      <p:pic>
        <p:nvPicPr>
          <p:cNvPr id="8" name="Afbeelding 7" descr="Logo_Cobijt.png">
            <a:extLst>
              <a:ext uri="{FF2B5EF4-FFF2-40B4-BE49-F238E27FC236}">
                <a16:creationId xmlns:a16="http://schemas.microsoft.com/office/drawing/2014/main" id="{3A238DA9-5D3A-B73F-3944-B8367973556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7868412" y="5295294"/>
            <a:ext cx="903223" cy="450725"/>
          </a:xfrm>
          <a:prstGeom prst="rect">
            <a:avLst/>
          </a:prstGeom>
        </p:spPr>
      </p:pic>
      <p:cxnSp>
        <p:nvCxnSpPr>
          <p:cNvPr id="33" name="Rechte verbindingslijn 32">
            <a:extLst>
              <a:ext uri="{FF2B5EF4-FFF2-40B4-BE49-F238E27FC236}">
                <a16:creationId xmlns:a16="http://schemas.microsoft.com/office/drawing/2014/main" id="{F54D607F-E80D-0D8D-2381-61516B75EC21}"/>
              </a:ext>
            </a:extLst>
          </p:cNvPr>
          <p:cNvCxnSpPr/>
          <p:nvPr/>
        </p:nvCxnSpPr>
        <p:spPr>
          <a:xfrm>
            <a:off x="1497021" y="1495305"/>
            <a:ext cx="1525732" cy="1124"/>
          </a:xfrm>
          <a:prstGeom prst="line">
            <a:avLst/>
          </a:prstGeom>
          <a:ln w="50800">
            <a:gradFill flip="none" rotWithShape="1">
              <a:gsLst>
                <a:gs pos="60000">
                  <a:srgbClr val="94084B"/>
                </a:gs>
                <a:gs pos="100000">
                  <a:srgbClr val="FFFFFF">
                    <a:alpha val="0"/>
                  </a:srgbClr>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ekstvak 1">
            <a:extLst>
              <a:ext uri="{FF2B5EF4-FFF2-40B4-BE49-F238E27FC236}">
                <a16:creationId xmlns:a16="http://schemas.microsoft.com/office/drawing/2014/main" id="{ACA0CAEE-D043-9D77-E3E7-FA5043B83D5A}"/>
              </a:ext>
            </a:extLst>
          </p:cNvPr>
          <p:cNvSpPr txBox="1"/>
          <p:nvPr/>
        </p:nvSpPr>
        <p:spPr>
          <a:xfrm>
            <a:off x="1699157" y="1645265"/>
            <a:ext cx="6169257" cy="5044586"/>
          </a:xfrm>
          <a:prstGeom prst="rect">
            <a:avLst/>
          </a:prstGeom>
          <a:noFill/>
        </p:spPr>
        <p:txBody>
          <a:bodyPr wrap="square" rtlCol="0">
            <a:spAutoFit/>
          </a:bodyPr>
          <a:lstStyle/>
          <a:p>
            <a:pPr algn="ctr"/>
            <a:endParaRPr lang="nl-NL" sz="1416" dirty="0">
              <a:solidFill>
                <a:schemeClr val="accent4">
                  <a:lumMod val="50000"/>
                </a:schemeClr>
              </a:solidFill>
            </a:endParaRPr>
          </a:p>
          <a:p>
            <a:pPr marL="240459" indent="-240459">
              <a:buFont typeface="Arial" panose="020B0604020202020204" pitchFamily="34" charset="0"/>
              <a:buChar char="•"/>
            </a:pPr>
            <a:r>
              <a:rPr lang="nl-NL" sz="1700" b="1" dirty="0">
                <a:latin typeface="Calibri" panose="020F0502020204030204" pitchFamily="34" charset="0"/>
                <a:ea typeface="Calibri" panose="020F0502020204030204" pitchFamily="34" charset="0"/>
              </a:rPr>
              <a:t>Update ontwikkelingen afgelopen maanden:</a:t>
            </a:r>
          </a:p>
          <a:p>
            <a:pPr marL="240459" indent="-240459">
              <a:buFont typeface="Arial" panose="020B0604020202020204" pitchFamily="34" charset="0"/>
              <a:buChar char="•"/>
            </a:pPr>
            <a:endParaRPr lang="nl-NL" sz="1700" dirty="0">
              <a:latin typeface="Calibri" panose="020F0502020204030204" pitchFamily="34" charset="0"/>
              <a:ea typeface="Calibri" panose="020F0502020204030204" pitchFamily="34" charset="0"/>
            </a:endParaRPr>
          </a:p>
          <a:p>
            <a:pPr marL="240459" indent="-240459">
              <a:buFont typeface="Arial" panose="020B0604020202020204" pitchFamily="34" charset="0"/>
              <a:buChar char="•"/>
            </a:pPr>
            <a:r>
              <a:rPr lang="nl-NL" sz="1700" dirty="0">
                <a:latin typeface="Calibri" panose="020F0502020204030204" pitchFamily="34" charset="0"/>
                <a:ea typeface="Calibri" panose="020F0502020204030204" pitchFamily="34" charset="0"/>
              </a:rPr>
              <a:t>Q3 en Q4 2023 steeds meer signalen vanuit het veld over het voornemen van zorgverzekeraars om een eigen bijdrage voor mensen met een verstandelijke beperking te gaan handhaven</a:t>
            </a:r>
          </a:p>
          <a:p>
            <a:endParaRPr lang="nl-NL" sz="1700" dirty="0">
              <a:latin typeface="Calibri" panose="020F0502020204030204" pitchFamily="34" charset="0"/>
              <a:ea typeface="Calibri" panose="020F0502020204030204" pitchFamily="34" charset="0"/>
            </a:endParaRPr>
          </a:p>
          <a:p>
            <a:pPr marL="240459" indent="-240459">
              <a:buFont typeface="Arial" panose="020B0604020202020204" pitchFamily="34" charset="0"/>
              <a:buChar char="•"/>
            </a:pPr>
            <a:r>
              <a:rPr lang="nl-NL" sz="1700" dirty="0">
                <a:latin typeface="Calibri" panose="020F0502020204030204" pitchFamily="34" charset="0"/>
                <a:ea typeface="Calibri" panose="020F0502020204030204" pitchFamily="34" charset="0"/>
              </a:rPr>
              <a:t>Geconstateerd dat dat een zorgwekkende ontwikkeling is</a:t>
            </a:r>
          </a:p>
          <a:p>
            <a:pPr marL="240459" indent="-240459">
              <a:buFont typeface="Arial" panose="020B0604020202020204" pitchFamily="34" charset="0"/>
              <a:buChar char="•"/>
            </a:pPr>
            <a:endParaRPr lang="nl-NL" sz="1700" dirty="0">
              <a:latin typeface="Calibri" panose="020F0502020204030204" pitchFamily="34" charset="0"/>
              <a:ea typeface="Calibri" panose="020F0502020204030204" pitchFamily="34" charset="0"/>
            </a:endParaRPr>
          </a:p>
          <a:p>
            <a:pPr marL="240459" indent="-240459">
              <a:buFont typeface="Arial" panose="020B0604020202020204" pitchFamily="34" charset="0"/>
              <a:buChar char="•"/>
            </a:pPr>
            <a:r>
              <a:rPr lang="nl-NL" sz="1700" dirty="0">
                <a:latin typeface="Calibri" panose="020F0502020204030204" pitchFamily="34" charset="0"/>
                <a:ea typeface="Calibri" panose="020F0502020204030204" pitchFamily="34" charset="0"/>
              </a:rPr>
              <a:t>Gesprekken met CAT</a:t>
            </a:r>
          </a:p>
          <a:p>
            <a:pPr marL="240459" indent="-240459">
              <a:buFont typeface="Arial" panose="020B0604020202020204" pitchFamily="34" charset="0"/>
              <a:buChar char="•"/>
            </a:pPr>
            <a:endParaRPr lang="nl-NL" sz="1700" dirty="0">
              <a:latin typeface="Calibri" panose="020F0502020204030204" pitchFamily="34" charset="0"/>
              <a:ea typeface="Calibri" panose="020F0502020204030204" pitchFamily="34" charset="0"/>
            </a:endParaRPr>
          </a:p>
          <a:p>
            <a:pPr marL="240459" indent="-240459">
              <a:buFont typeface="Arial" panose="020B0604020202020204" pitchFamily="34" charset="0"/>
              <a:buChar char="•"/>
            </a:pPr>
            <a:r>
              <a:rPr lang="nl-NL" sz="1700" dirty="0">
                <a:latin typeface="Calibri" panose="020F0502020204030204" pitchFamily="34" charset="0"/>
                <a:ea typeface="Calibri" panose="020F0502020204030204" pitchFamily="34" charset="0"/>
              </a:rPr>
              <a:t>Gesprekken met KNMT, VMBZ en ZN</a:t>
            </a:r>
          </a:p>
          <a:p>
            <a:pPr marL="240459" indent="-240459">
              <a:buFont typeface="Arial" panose="020B0604020202020204" pitchFamily="34" charset="0"/>
              <a:buChar char="•"/>
            </a:pPr>
            <a:endParaRPr lang="nl-NL" sz="1515" dirty="0">
              <a:solidFill>
                <a:srgbClr val="000000"/>
              </a:solidFill>
              <a:latin typeface="Arial" panose="020B0604020202020204" pitchFamily="34" charset="0"/>
              <a:ea typeface="Aptos" panose="020B0004020202020204" pitchFamily="34" charset="0"/>
            </a:endParaRPr>
          </a:p>
          <a:p>
            <a:pPr marL="240459" indent="-240459">
              <a:buFont typeface="Arial" panose="020B0604020202020204" pitchFamily="34" charset="0"/>
              <a:buChar char="•"/>
            </a:pPr>
            <a:r>
              <a:rPr lang="nl-NL" sz="1515" dirty="0">
                <a:solidFill>
                  <a:srgbClr val="000000"/>
                </a:solidFill>
                <a:latin typeface="Arial" panose="020B0604020202020204" pitchFamily="34" charset="0"/>
                <a:ea typeface="Aptos" panose="020B0004020202020204" pitchFamily="34" charset="0"/>
              </a:rPr>
              <a:t>Besluit CAT op 20 november 2023 om de “</a:t>
            </a:r>
            <a:r>
              <a:rPr lang="nl-NL" sz="1515" dirty="0">
                <a:solidFill>
                  <a:srgbClr val="242424"/>
                </a:solidFill>
                <a:latin typeface="Calibri" panose="020F0502020204030204" pitchFamily="34" charset="0"/>
              </a:rPr>
              <a:t>Cat Toetsingsrichtlijn voor aanvragen vanwege verstandelijke beperking” </a:t>
            </a:r>
            <a:r>
              <a:rPr lang="nl-NL" sz="1515" dirty="0">
                <a:solidFill>
                  <a:srgbClr val="000000"/>
                </a:solidFill>
                <a:latin typeface="Arial" panose="020B0604020202020204" pitchFamily="34" charset="0"/>
                <a:ea typeface="Aptos" panose="020B0004020202020204" pitchFamily="34" charset="0"/>
              </a:rPr>
              <a:t>te publiceren op de website van CAT</a:t>
            </a:r>
          </a:p>
          <a:p>
            <a:pPr marL="240459" indent="-240459">
              <a:buFont typeface="Arial" panose="020B0604020202020204" pitchFamily="34" charset="0"/>
              <a:buChar char="•"/>
            </a:pPr>
            <a:endParaRPr lang="nl-NL" sz="1515" dirty="0">
              <a:solidFill>
                <a:srgbClr val="000000"/>
              </a:solidFill>
              <a:latin typeface="Arial" panose="020B0604020202020204" pitchFamily="34" charset="0"/>
              <a:ea typeface="Aptos" panose="020B0004020202020204" pitchFamily="34" charset="0"/>
            </a:endParaRPr>
          </a:p>
          <a:p>
            <a:pPr marL="240459" indent="-240459">
              <a:buFont typeface="Arial" panose="020B0604020202020204" pitchFamily="34" charset="0"/>
              <a:buChar char="•"/>
            </a:pPr>
            <a:r>
              <a:rPr lang="nl-NL" sz="1515" dirty="0">
                <a:solidFill>
                  <a:srgbClr val="000000"/>
                </a:solidFill>
                <a:latin typeface="Arial" panose="020B0604020202020204" pitchFamily="34" charset="0"/>
                <a:ea typeface="Aptos" panose="020B0004020202020204" pitchFamily="34" charset="0"/>
              </a:rPr>
              <a:t>Erg veel onrust onder de mensen werkzaam in de BT VG</a:t>
            </a:r>
          </a:p>
          <a:p>
            <a:endParaRPr lang="nl-NL" sz="1700" dirty="0">
              <a:latin typeface="Calibri" panose="020F0502020204030204" pitchFamily="34" charset="0"/>
              <a:ea typeface="Calibri" panose="020F0502020204030204" pitchFamily="34" charset="0"/>
            </a:endParaRPr>
          </a:p>
          <a:p>
            <a:endParaRPr lang="nl-NL" sz="1275" dirty="0"/>
          </a:p>
        </p:txBody>
      </p:sp>
      <p:sp>
        <p:nvSpPr>
          <p:cNvPr id="3" name="Tekstvak 2">
            <a:extLst>
              <a:ext uri="{FF2B5EF4-FFF2-40B4-BE49-F238E27FC236}">
                <a16:creationId xmlns:a16="http://schemas.microsoft.com/office/drawing/2014/main" id="{F1C2B483-F1F8-10A5-FAD9-B401FA985D9F}"/>
              </a:ext>
            </a:extLst>
          </p:cNvPr>
          <p:cNvSpPr txBox="1"/>
          <p:nvPr/>
        </p:nvSpPr>
        <p:spPr>
          <a:xfrm>
            <a:off x="1775542" y="1143274"/>
            <a:ext cx="6469768" cy="397481"/>
          </a:xfrm>
          <a:prstGeom prst="rect">
            <a:avLst/>
          </a:prstGeom>
          <a:noFill/>
        </p:spPr>
        <p:txBody>
          <a:bodyPr wrap="square" rtlCol="0">
            <a:spAutoFit/>
          </a:bodyPr>
          <a:lstStyle/>
          <a:p>
            <a:pPr algn="ctr"/>
            <a:r>
              <a:rPr lang="nl-NL" sz="1983" b="1" dirty="0">
                <a:solidFill>
                  <a:schemeClr val="accent4">
                    <a:lumMod val="50000"/>
                  </a:schemeClr>
                </a:solidFill>
              </a:rPr>
              <a:t>Ontwikkelingen Eigenbijdrage gehandicaptenzorg</a:t>
            </a:r>
          </a:p>
        </p:txBody>
      </p:sp>
    </p:spTree>
    <p:extLst>
      <p:ext uri="{BB962C8B-B14F-4D97-AF65-F5344CB8AC3E}">
        <p14:creationId xmlns:p14="http://schemas.microsoft.com/office/powerpoint/2010/main" val="16041580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BBD0FC-2C39-0CC5-E40B-E8333AE1B0CB}"/>
            </a:ext>
          </a:extLst>
        </p:cNvPr>
        <p:cNvGrpSpPr/>
        <p:nvPr/>
      </p:nvGrpSpPr>
      <p:grpSpPr>
        <a:xfrm>
          <a:off x="0" y="0"/>
          <a:ext cx="0" cy="0"/>
          <a:chOff x="0" y="0"/>
          <a:chExt cx="0" cy="0"/>
        </a:xfrm>
      </p:grpSpPr>
      <p:pic>
        <p:nvPicPr>
          <p:cNvPr id="4" name="Afbeelding 3" descr="Logo_Cobijt.png">
            <a:extLst>
              <a:ext uri="{FF2B5EF4-FFF2-40B4-BE49-F238E27FC236}">
                <a16:creationId xmlns:a16="http://schemas.microsoft.com/office/drawing/2014/main" id="{FE0FCE41-BB44-4ED9-8D41-39D641D74C0D}"/>
              </a:ext>
            </a:extLst>
          </p:cNvPr>
          <p:cNvPicPr>
            <a:picLocks noChangeAspect="1"/>
          </p:cNvPicPr>
          <p:nvPr/>
        </p:nvPicPr>
        <p:blipFill>
          <a:blip r:embed="rId3">
            <a:clrChange>
              <a:clrFrom>
                <a:srgbClr val="FFFFFF"/>
              </a:clrFrom>
              <a:clrTo>
                <a:srgbClr val="FFFFFF">
                  <a:alpha val="0"/>
                </a:srgbClr>
              </a:clrTo>
            </a:clrChange>
            <a:alphaModFix amt="50000"/>
          </a:blip>
          <a:srcRect t="3212" r="80556" b="6094"/>
          <a:stretch>
            <a:fillRect/>
          </a:stretch>
        </p:blipFill>
        <p:spPr>
          <a:xfrm>
            <a:off x="6729385" y="1000642"/>
            <a:ext cx="2042252" cy="4856722"/>
          </a:xfrm>
          <a:prstGeom prst="rect">
            <a:avLst/>
          </a:prstGeom>
        </p:spPr>
      </p:pic>
      <p:pic>
        <p:nvPicPr>
          <p:cNvPr id="8" name="Afbeelding 7" descr="Logo_Cobijt.png">
            <a:extLst>
              <a:ext uri="{FF2B5EF4-FFF2-40B4-BE49-F238E27FC236}">
                <a16:creationId xmlns:a16="http://schemas.microsoft.com/office/drawing/2014/main" id="{B99A1000-C50B-8BB8-5C49-483F22069CB3}"/>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7868412" y="5295294"/>
            <a:ext cx="903223" cy="450725"/>
          </a:xfrm>
          <a:prstGeom prst="rect">
            <a:avLst/>
          </a:prstGeom>
        </p:spPr>
      </p:pic>
      <p:cxnSp>
        <p:nvCxnSpPr>
          <p:cNvPr id="33" name="Rechte verbindingslijn 32">
            <a:extLst>
              <a:ext uri="{FF2B5EF4-FFF2-40B4-BE49-F238E27FC236}">
                <a16:creationId xmlns:a16="http://schemas.microsoft.com/office/drawing/2014/main" id="{E6883227-642A-A247-B0B2-5852CEE1B98B}"/>
              </a:ext>
            </a:extLst>
          </p:cNvPr>
          <p:cNvCxnSpPr/>
          <p:nvPr/>
        </p:nvCxnSpPr>
        <p:spPr>
          <a:xfrm>
            <a:off x="1497021" y="1495305"/>
            <a:ext cx="1525732" cy="1124"/>
          </a:xfrm>
          <a:prstGeom prst="line">
            <a:avLst/>
          </a:prstGeom>
          <a:ln w="50800">
            <a:gradFill flip="none" rotWithShape="1">
              <a:gsLst>
                <a:gs pos="60000">
                  <a:srgbClr val="94084B"/>
                </a:gs>
                <a:gs pos="100000">
                  <a:srgbClr val="FFFFFF">
                    <a:alpha val="0"/>
                  </a:srgbClr>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ekstvak 1">
            <a:extLst>
              <a:ext uri="{FF2B5EF4-FFF2-40B4-BE49-F238E27FC236}">
                <a16:creationId xmlns:a16="http://schemas.microsoft.com/office/drawing/2014/main" id="{383D1E70-FE15-4784-5425-F31A66BDF348}"/>
              </a:ext>
            </a:extLst>
          </p:cNvPr>
          <p:cNvSpPr txBox="1"/>
          <p:nvPr/>
        </p:nvSpPr>
        <p:spPr>
          <a:xfrm>
            <a:off x="1699157" y="1645265"/>
            <a:ext cx="6169257" cy="4726037"/>
          </a:xfrm>
          <a:prstGeom prst="rect">
            <a:avLst/>
          </a:prstGeom>
          <a:noFill/>
        </p:spPr>
        <p:txBody>
          <a:bodyPr wrap="square" rtlCol="0">
            <a:spAutoFit/>
          </a:bodyPr>
          <a:lstStyle/>
          <a:p>
            <a:pPr algn="ctr"/>
            <a:endParaRPr lang="nl-NL" sz="1416" dirty="0">
              <a:solidFill>
                <a:schemeClr val="accent4">
                  <a:lumMod val="50000"/>
                </a:schemeClr>
              </a:solidFill>
            </a:endParaRPr>
          </a:p>
          <a:p>
            <a:pPr marL="240459" indent="-240459">
              <a:buFont typeface="Arial" panose="020B0604020202020204" pitchFamily="34" charset="0"/>
              <a:buChar char="•"/>
            </a:pPr>
            <a:r>
              <a:rPr lang="nl-NL" sz="1700" b="1" dirty="0">
                <a:latin typeface="Calibri" panose="020F0502020204030204" pitchFamily="34" charset="0"/>
                <a:ea typeface="Calibri" panose="020F0502020204030204" pitchFamily="34" charset="0"/>
              </a:rPr>
              <a:t>Update ontwikkelingen afgelopen maanden:</a:t>
            </a:r>
          </a:p>
          <a:p>
            <a:pPr marL="240459" indent="-240459">
              <a:buFont typeface="Arial" panose="020B0604020202020204" pitchFamily="34" charset="0"/>
              <a:buChar char="•"/>
            </a:pPr>
            <a:endParaRPr lang="nl-NL" sz="1515" dirty="0">
              <a:solidFill>
                <a:srgbClr val="000000"/>
              </a:solidFill>
              <a:latin typeface="Arial" panose="020B0604020202020204" pitchFamily="34" charset="0"/>
              <a:ea typeface="Aptos" panose="020B0004020202020204" pitchFamily="34" charset="0"/>
            </a:endParaRPr>
          </a:p>
          <a:p>
            <a:pPr marL="240459" indent="-240459">
              <a:buFont typeface="Arial" panose="020B0604020202020204" pitchFamily="34" charset="0"/>
              <a:buChar char="•"/>
            </a:pPr>
            <a:r>
              <a:rPr lang="nl-NL" sz="1515" dirty="0">
                <a:solidFill>
                  <a:srgbClr val="000000"/>
                </a:solidFill>
                <a:latin typeface="Arial" panose="020B0604020202020204" pitchFamily="34" charset="0"/>
                <a:ea typeface="Aptos" panose="020B0004020202020204" pitchFamily="34" charset="0"/>
              </a:rPr>
              <a:t>Na veel protest uit het veld en directe actie naar CAT (op persoonlijke titel) is de Toetsingsrichtlijn (tijdelijk) ingetrokken</a:t>
            </a:r>
          </a:p>
          <a:p>
            <a:pPr marL="240459" indent="-240459">
              <a:buFont typeface="Arial" panose="020B0604020202020204" pitchFamily="34" charset="0"/>
              <a:buChar char="•"/>
            </a:pPr>
            <a:endParaRPr lang="nl-NL" sz="1515" dirty="0">
              <a:solidFill>
                <a:srgbClr val="000000"/>
              </a:solidFill>
              <a:latin typeface="Arial" panose="020B0604020202020204" pitchFamily="34" charset="0"/>
              <a:ea typeface="Aptos" panose="020B0004020202020204" pitchFamily="34" charset="0"/>
            </a:endParaRPr>
          </a:p>
          <a:p>
            <a:pPr marL="240459" indent="-240459">
              <a:buFont typeface="Arial" panose="020B0604020202020204" pitchFamily="34" charset="0"/>
              <a:buChar char="•"/>
            </a:pPr>
            <a:r>
              <a:rPr lang="nl-NL" sz="1515" dirty="0">
                <a:solidFill>
                  <a:srgbClr val="000000"/>
                </a:solidFill>
                <a:latin typeface="Arial" panose="020B0604020202020204" pitchFamily="34" charset="0"/>
                <a:ea typeface="Aptos" panose="020B0004020202020204" pitchFamily="34" charset="0"/>
              </a:rPr>
              <a:t>Collectieve contacten vanuit </a:t>
            </a:r>
            <a:r>
              <a:rPr lang="nl-NL" sz="1515" dirty="0" err="1">
                <a:solidFill>
                  <a:srgbClr val="000000"/>
                </a:solidFill>
                <a:latin typeface="Arial" panose="020B0604020202020204" pitchFamily="34" charset="0"/>
                <a:ea typeface="Aptos" panose="020B0004020202020204" pitchFamily="34" charset="0"/>
              </a:rPr>
              <a:t>Cobijt</a:t>
            </a:r>
            <a:r>
              <a:rPr lang="nl-NL" sz="1515" dirty="0">
                <a:solidFill>
                  <a:srgbClr val="000000"/>
                </a:solidFill>
                <a:latin typeface="Arial" panose="020B0604020202020204" pitchFamily="34" charset="0"/>
                <a:ea typeface="Aptos" panose="020B0004020202020204" pitchFamily="34" charset="0"/>
              </a:rPr>
              <a:t> en VMBZ met leden van CAT resulteert in meer begrip over elkaars invalshoek.</a:t>
            </a:r>
          </a:p>
          <a:p>
            <a:endParaRPr lang="nl-NL" sz="1515" dirty="0">
              <a:solidFill>
                <a:srgbClr val="000000"/>
              </a:solidFill>
              <a:latin typeface="Arial" panose="020B0604020202020204" pitchFamily="34" charset="0"/>
              <a:ea typeface="Aptos" panose="020B0004020202020204" pitchFamily="34" charset="0"/>
            </a:endParaRPr>
          </a:p>
          <a:p>
            <a:pPr marL="240459" indent="-240459">
              <a:buFont typeface="Arial" panose="020B0604020202020204" pitchFamily="34" charset="0"/>
              <a:buChar char="•"/>
            </a:pPr>
            <a:r>
              <a:rPr lang="nl-NL" sz="1515" dirty="0">
                <a:solidFill>
                  <a:srgbClr val="000000"/>
                </a:solidFill>
                <a:latin typeface="Arial" panose="020B0604020202020204" pitchFamily="34" charset="0"/>
                <a:ea typeface="Aptos" panose="020B0004020202020204" pitchFamily="34" charset="0"/>
              </a:rPr>
              <a:t>Om uit impasse te komen uitnodiging van ZN om samen met </a:t>
            </a:r>
            <a:r>
              <a:rPr lang="nl-NL" sz="1515" dirty="0" err="1">
                <a:solidFill>
                  <a:srgbClr val="000000"/>
                </a:solidFill>
                <a:latin typeface="Arial" panose="020B0604020202020204" pitchFamily="34" charset="0"/>
                <a:ea typeface="Aptos" panose="020B0004020202020204" pitchFamily="34" charset="0"/>
              </a:rPr>
              <a:t>Cobijt</a:t>
            </a:r>
            <a:r>
              <a:rPr lang="nl-NL" sz="1515" dirty="0">
                <a:solidFill>
                  <a:srgbClr val="000000"/>
                </a:solidFill>
                <a:latin typeface="Arial" panose="020B0604020202020204" pitchFamily="34" charset="0"/>
                <a:ea typeface="Aptos" panose="020B0004020202020204" pitchFamily="34" charset="0"/>
              </a:rPr>
              <a:t> en afvaardiging VMBZ bij </a:t>
            </a:r>
            <a:r>
              <a:rPr lang="nl-NL" sz="1515" dirty="0" err="1">
                <a:solidFill>
                  <a:srgbClr val="000000"/>
                </a:solidFill>
                <a:latin typeface="Arial" panose="020B0604020202020204" pitchFamily="34" charset="0"/>
                <a:ea typeface="Aptos" panose="020B0004020202020204" pitchFamily="34" charset="0"/>
              </a:rPr>
              <a:t>ZiN</a:t>
            </a:r>
            <a:r>
              <a:rPr lang="nl-NL" sz="1515" dirty="0">
                <a:solidFill>
                  <a:srgbClr val="000000"/>
                </a:solidFill>
                <a:latin typeface="Arial" panose="020B0604020202020204" pitchFamily="34" charset="0"/>
                <a:ea typeface="Aptos" panose="020B0004020202020204" pitchFamily="34" charset="0"/>
              </a:rPr>
              <a:t> in gesprek </a:t>
            </a:r>
            <a:r>
              <a:rPr lang="nl-NL" sz="1700" dirty="0">
                <a:latin typeface="Calibri" panose="020F0502020204030204" pitchFamily="34" charset="0"/>
                <a:ea typeface="Calibri" panose="020F0502020204030204" pitchFamily="34" charset="0"/>
              </a:rPr>
              <a:t>te gaan </a:t>
            </a:r>
          </a:p>
          <a:p>
            <a:pPr marL="240459" indent="-240459">
              <a:buFont typeface="Arial" panose="020B0604020202020204" pitchFamily="34" charset="0"/>
              <a:buChar char="•"/>
            </a:pPr>
            <a:endParaRPr lang="nl-NL" sz="1700" dirty="0">
              <a:latin typeface="Calibri" panose="020F0502020204030204" pitchFamily="34" charset="0"/>
              <a:ea typeface="Calibri" panose="020F0502020204030204" pitchFamily="34" charset="0"/>
            </a:endParaRPr>
          </a:p>
          <a:p>
            <a:pPr marL="240459" indent="-240459">
              <a:buFont typeface="Arial" panose="020B0604020202020204" pitchFamily="34" charset="0"/>
              <a:buChar char="•"/>
            </a:pPr>
            <a:r>
              <a:rPr lang="nl-NL" sz="1700" dirty="0">
                <a:latin typeface="Calibri" panose="020F0502020204030204" pitchFamily="34" charset="0"/>
                <a:ea typeface="Calibri" panose="020F0502020204030204" pitchFamily="34" charset="0"/>
              </a:rPr>
              <a:t>Grondslag voor EB is uitleg van de wetgeving op de EB uit 1995 door toenmalig minister VWS Els Borst: “er bestaat een plicht op EB daar waar de tandheelkundige behandelnoodzaak niet direct te relateren is aan de afwijking; een cliënt met een aandoening mag niet bevoordeeld worden door geen EB te rekenen”.</a:t>
            </a:r>
            <a:endParaRPr lang="nl-NL" sz="1275" dirty="0">
              <a:latin typeface="Times New Roman" panose="02020603050405020304" pitchFamily="18" charset="0"/>
              <a:ea typeface="Times New Roman" panose="02020603050405020304" pitchFamily="18" charset="0"/>
            </a:endParaRPr>
          </a:p>
          <a:p>
            <a:endParaRPr lang="nl-NL" sz="1700" dirty="0">
              <a:latin typeface="Calibri" panose="020F0502020204030204" pitchFamily="34" charset="0"/>
              <a:ea typeface="Calibri" panose="020F0502020204030204" pitchFamily="34" charset="0"/>
            </a:endParaRPr>
          </a:p>
          <a:p>
            <a:endParaRPr lang="nl-NL" sz="1275" dirty="0"/>
          </a:p>
        </p:txBody>
      </p:sp>
      <p:sp>
        <p:nvSpPr>
          <p:cNvPr id="3" name="Tekstvak 2">
            <a:extLst>
              <a:ext uri="{FF2B5EF4-FFF2-40B4-BE49-F238E27FC236}">
                <a16:creationId xmlns:a16="http://schemas.microsoft.com/office/drawing/2014/main" id="{FA03726D-BC76-60C1-F7A5-2C1E3BF9F2E9}"/>
              </a:ext>
            </a:extLst>
          </p:cNvPr>
          <p:cNvSpPr txBox="1"/>
          <p:nvPr/>
        </p:nvSpPr>
        <p:spPr>
          <a:xfrm>
            <a:off x="1775542" y="1143274"/>
            <a:ext cx="6469768" cy="397481"/>
          </a:xfrm>
          <a:prstGeom prst="rect">
            <a:avLst/>
          </a:prstGeom>
          <a:noFill/>
        </p:spPr>
        <p:txBody>
          <a:bodyPr wrap="square" rtlCol="0">
            <a:spAutoFit/>
          </a:bodyPr>
          <a:lstStyle/>
          <a:p>
            <a:pPr algn="ctr"/>
            <a:r>
              <a:rPr lang="nl-NL" sz="1983" b="1" dirty="0">
                <a:solidFill>
                  <a:schemeClr val="accent4">
                    <a:lumMod val="50000"/>
                  </a:schemeClr>
                </a:solidFill>
              </a:rPr>
              <a:t>Ontwikkelingen Eigenbijdrage gehandicaptenzorg</a:t>
            </a:r>
          </a:p>
        </p:txBody>
      </p:sp>
    </p:spTree>
    <p:extLst>
      <p:ext uri="{BB962C8B-B14F-4D97-AF65-F5344CB8AC3E}">
        <p14:creationId xmlns:p14="http://schemas.microsoft.com/office/powerpoint/2010/main" val="14250146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414507-A219-2BFA-FB05-C44B281DD607}"/>
            </a:ext>
          </a:extLst>
        </p:cNvPr>
        <p:cNvGrpSpPr/>
        <p:nvPr/>
      </p:nvGrpSpPr>
      <p:grpSpPr>
        <a:xfrm>
          <a:off x="0" y="0"/>
          <a:ext cx="0" cy="0"/>
          <a:chOff x="0" y="0"/>
          <a:chExt cx="0" cy="0"/>
        </a:xfrm>
      </p:grpSpPr>
      <p:pic>
        <p:nvPicPr>
          <p:cNvPr id="4" name="Afbeelding 3" descr="Logo_Cobijt.png">
            <a:extLst>
              <a:ext uri="{FF2B5EF4-FFF2-40B4-BE49-F238E27FC236}">
                <a16:creationId xmlns:a16="http://schemas.microsoft.com/office/drawing/2014/main" id="{E1E2063A-2E6B-F557-A2C3-265834DFAF9B}"/>
              </a:ext>
            </a:extLst>
          </p:cNvPr>
          <p:cNvPicPr>
            <a:picLocks noChangeAspect="1"/>
          </p:cNvPicPr>
          <p:nvPr/>
        </p:nvPicPr>
        <p:blipFill>
          <a:blip r:embed="rId3">
            <a:clrChange>
              <a:clrFrom>
                <a:srgbClr val="FFFFFF"/>
              </a:clrFrom>
              <a:clrTo>
                <a:srgbClr val="FFFFFF">
                  <a:alpha val="0"/>
                </a:srgbClr>
              </a:clrTo>
            </a:clrChange>
            <a:alphaModFix amt="50000"/>
          </a:blip>
          <a:srcRect t="3212" r="80556" b="6094"/>
          <a:stretch>
            <a:fillRect/>
          </a:stretch>
        </p:blipFill>
        <p:spPr>
          <a:xfrm>
            <a:off x="6729385" y="1000642"/>
            <a:ext cx="2042252" cy="4856722"/>
          </a:xfrm>
          <a:prstGeom prst="rect">
            <a:avLst/>
          </a:prstGeom>
        </p:spPr>
      </p:pic>
      <p:pic>
        <p:nvPicPr>
          <p:cNvPr id="8" name="Afbeelding 7" descr="Logo_Cobijt.png">
            <a:extLst>
              <a:ext uri="{FF2B5EF4-FFF2-40B4-BE49-F238E27FC236}">
                <a16:creationId xmlns:a16="http://schemas.microsoft.com/office/drawing/2014/main" id="{A07707FE-C935-BEFE-B022-A68C298644D7}"/>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7868412" y="5295294"/>
            <a:ext cx="903223" cy="450725"/>
          </a:xfrm>
          <a:prstGeom prst="rect">
            <a:avLst/>
          </a:prstGeom>
        </p:spPr>
      </p:pic>
      <p:cxnSp>
        <p:nvCxnSpPr>
          <p:cNvPr id="33" name="Rechte verbindingslijn 32">
            <a:extLst>
              <a:ext uri="{FF2B5EF4-FFF2-40B4-BE49-F238E27FC236}">
                <a16:creationId xmlns:a16="http://schemas.microsoft.com/office/drawing/2014/main" id="{224690B7-7F59-005A-31A3-FE2404F91224}"/>
              </a:ext>
            </a:extLst>
          </p:cNvPr>
          <p:cNvCxnSpPr/>
          <p:nvPr/>
        </p:nvCxnSpPr>
        <p:spPr>
          <a:xfrm>
            <a:off x="1497021" y="1495305"/>
            <a:ext cx="1525732" cy="1124"/>
          </a:xfrm>
          <a:prstGeom prst="line">
            <a:avLst/>
          </a:prstGeom>
          <a:ln w="50800">
            <a:gradFill flip="none" rotWithShape="1">
              <a:gsLst>
                <a:gs pos="60000">
                  <a:srgbClr val="94084B"/>
                </a:gs>
                <a:gs pos="100000">
                  <a:srgbClr val="FFFFFF">
                    <a:alpha val="0"/>
                  </a:srgbClr>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ekstvak 1">
            <a:extLst>
              <a:ext uri="{FF2B5EF4-FFF2-40B4-BE49-F238E27FC236}">
                <a16:creationId xmlns:a16="http://schemas.microsoft.com/office/drawing/2014/main" id="{CF100B4C-C19F-2657-E43C-C00B854E99B7}"/>
              </a:ext>
            </a:extLst>
          </p:cNvPr>
          <p:cNvSpPr txBox="1"/>
          <p:nvPr/>
        </p:nvSpPr>
        <p:spPr>
          <a:xfrm>
            <a:off x="998662" y="1645262"/>
            <a:ext cx="6869752" cy="3197029"/>
          </a:xfrm>
          <a:prstGeom prst="rect">
            <a:avLst/>
          </a:prstGeom>
          <a:noFill/>
        </p:spPr>
        <p:txBody>
          <a:bodyPr wrap="square" rtlCol="0">
            <a:spAutoFit/>
          </a:bodyPr>
          <a:lstStyle/>
          <a:p>
            <a:pPr algn="ctr"/>
            <a:endParaRPr lang="nl-NL" sz="1275" dirty="0">
              <a:solidFill>
                <a:schemeClr val="accent4">
                  <a:lumMod val="50000"/>
                </a:schemeClr>
              </a:solidFill>
            </a:endParaRPr>
          </a:p>
          <a:p>
            <a:pPr algn="ctr"/>
            <a:endParaRPr lang="nl-NL" sz="1416" dirty="0">
              <a:solidFill>
                <a:schemeClr val="accent4">
                  <a:lumMod val="50000"/>
                </a:schemeClr>
              </a:solidFill>
            </a:endParaRPr>
          </a:p>
          <a:p>
            <a:r>
              <a:rPr lang="nl-NL" sz="2020" b="1" dirty="0">
                <a:latin typeface="Calibri" panose="020F0502020204030204" pitchFamily="34" charset="0"/>
                <a:ea typeface="Calibri" panose="020F0502020204030204" pitchFamily="34" charset="0"/>
              </a:rPr>
              <a:t>Op 30 januari 2024 vond een zeer constructief overleg plaats tussen ZN, </a:t>
            </a:r>
            <a:r>
              <a:rPr lang="nl-NL" sz="2020" b="1" dirty="0" err="1">
                <a:latin typeface="Calibri" panose="020F0502020204030204" pitchFamily="34" charset="0"/>
                <a:ea typeface="Calibri" panose="020F0502020204030204" pitchFamily="34" charset="0"/>
              </a:rPr>
              <a:t>Cobijt</a:t>
            </a:r>
            <a:r>
              <a:rPr lang="nl-NL" sz="2020" b="1" dirty="0">
                <a:latin typeface="Calibri" panose="020F0502020204030204" pitchFamily="34" charset="0"/>
                <a:ea typeface="Calibri" panose="020F0502020204030204" pitchFamily="34" charset="0"/>
              </a:rPr>
              <a:t> en afvaardiging VMBZ, en </a:t>
            </a:r>
            <a:r>
              <a:rPr lang="nl-NL" sz="2020" b="1" dirty="0" err="1">
                <a:latin typeface="Calibri" panose="020F0502020204030204" pitchFamily="34" charset="0"/>
                <a:ea typeface="Calibri" panose="020F0502020204030204" pitchFamily="34" charset="0"/>
              </a:rPr>
              <a:t>ZiN</a:t>
            </a:r>
            <a:endParaRPr lang="nl-NL" sz="2020" b="1" dirty="0">
              <a:latin typeface="Calibri" panose="020F0502020204030204" pitchFamily="34" charset="0"/>
              <a:ea typeface="Calibri" panose="020F0502020204030204" pitchFamily="34" charset="0"/>
            </a:endParaRPr>
          </a:p>
          <a:p>
            <a:endParaRPr lang="nl-NL" sz="1275" dirty="0">
              <a:latin typeface="Times New Roman" panose="02020603050405020304" pitchFamily="18" charset="0"/>
              <a:ea typeface="Times New Roman" panose="02020603050405020304" pitchFamily="18" charset="0"/>
            </a:endParaRPr>
          </a:p>
          <a:p>
            <a:pPr>
              <a:lnSpc>
                <a:spcPct val="107000"/>
              </a:lnSpc>
              <a:spcAft>
                <a:spcPts val="673"/>
              </a:spcAft>
            </a:pPr>
            <a:r>
              <a:rPr lang="nl-NL" sz="1515" kern="100" dirty="0">
                <a:latin typeface="Calibri" panose="020F0502020204030204" pitchFamily="34" charset="0"/>
                <a:ea typeface="Calibri" panose="020F0502020204030204" pitchFamily="34" charset="0"/>
                <a:cs typeface="Times New Roman" panose="02020603050405020304" pitchFamily="18" charset="0"/>
              </a:rPr>
              <a:t>Uitgangspunt is de toelichting uit 1995:</a:t>
            </a:r>
          </a:p>
          <a:p>
            <a:pPr>
              <a:lnSpc>
                <a:spcPct val="107000"/>
              </a:lnSpc>
              <a:spcAft>
                <a:spcPts val="673"/>
              </a:spcAft>
            </a:pPr>
            <a:r>
              <a:rPr lang="nl-NL" sz="1515" i="1" kern="100" dirty="0">
                <a:latin typeface="Calibri" panose="020F0502020204030204" pitchFamily="34" charset="0"/>
                <a:ea typeface="Calibri" panose="020F0502020204030204" pitchFamily="34" charset="0"/>
                <a:cs typeface="Times New Roman" panose="02020603050405020304" pitchFamily="18" charset="0"/>
              </a:rPr>
              <a:t>“Het hebben van een handicap betekent dus niet per definitie dat aanspraak bestaat op bijzondere tandheelkunde. Er is pas sprake van bijzondere tandheelkunde indien de gewone hulp voor de verzekerde niet voldoende is om een tandheelkundige functie te behouden of verwerven gelijkwaardig aan de functie die hij zou hebben gehad als hij de handicap niet zou hebben.”</a:t>
            </a:r>
          </a:p>
          <a:p>
            <a:pPr>
              <a:spcAft>
                <a:spcPts val="566"/>
              </a:spcAft>
            </a:pPr>
            <a:r>
              <a:rPr lang="nl-NL" sz="1275" kern="100" dirty="0">
                <a:latin typeface="Calibri" panose="020F0502020204030204" pitchFamily="34" charset="0"/>
                <a:ea typeface="Calibri" panose="020F0502020204030204" pitchFamily="34" charset="0"/>
                <a:cs typeface="Times New Roman" panose="02020603050405020304" pitchFamily="18" charset="0"/>
              </a:rPr>
              <a:t> </a:t>
            </a:r>
            <a:endParaRPr lang="nl-NL" sz="1275" dirty="0"/>
          </a:p>
        </p:txBody>
      </p:sp>
      <p:sp>
        <p:nvSpPr>
          <p:cNvPr id="3" name="Tekstvak 2">
            <a:extLst>
              <a:ext uri="{FF2B5EF4-FFF2-40B4-BE49-F238E27FC236}">
                <a16:creationId xmlns:a16="http://schemas.microsoft.com/office/drawing/2014/main" id="{D9FAE75F-E30E-0031-9759-D9CE00BEA7C3}"/>
              </a:ext>
            </a:extLst>
          </p:cNvPr>
          <p:cNvSpPr txBox="1"/>
          <p:nvPr/>
        </p:nvSpPr>
        <p:spPr>
          <a:xfrm>
            <a:off x="1775542" y="1143274"/>
            <a:ext cx="6469768" cy="397481"/>
          </a:xfrm>
          <a:prstGeom prst="rect">
            <a:avLst/>
          </a:prstGeom>
          <a:noFill/>
        </p:spPr>
        <p:txBody>
          <a:bodyPr wrap="square" rtlCol="0">
            <a:spAutoFit/>
          </a:bodyPr>
          <a:lstStyle/>
          <a:p>
            <a:pPr algn="ctr"/>
            <a:r>
              <a:rPr lang="nl-NL" sz="1983" b="1" dirty="0">
                <a:solidFill>
                  <a:schemeClr val="accent4">
                    <a:lumMod val="50000"/>
                  </a:schemeClr>
                </a:solidFill>
              </a:rPr>
              <a:t>Ontwikkelingen Eigenbijdrage gehandicaptenzorg</a:t>
            </a:r>
          </a:p>
        </p:txBody>
      </p:sp>
    </p:spTree>
    <p:extLst>
      <p:ext uri="{BB962C8B-B14F-4D97-AF65-F5344CB8AC3E}">
        <p14:creationId xmlns:p14="http://schemas.microsoft.com/office/powerpoint/2010/main" val="21725875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A4D9E9-584B-7B0F-BEFE-6F5541D50AA8}"/>
            </a:ext>
          </a:extLst>
        </p:cNvPr>
        <p:cNvGrpSpPr/>
        <p:nvPr/>
      </p:nvGrpSpPr>
      <p:grpSpPr>
        <a:xfrm>
          <a:off x="0" y="0"/>
          <a:ext cx="0" cy="0"/>
          <a:chOff x="0" y="0"/>
          <a:chExt cx="0" cy="0"/>
        </a:xfrm>
      </p:grpSpPr>
      <p:pic>
        <p:nvPicPr>
          <p:cNvPr id="4" name="Afbeelding 3" descr="Logo_Cobijt.png">
            <a:extLst>
              <a:ext uri="{FF2B5EF4-FFF2-40B4-BE49-F238E27FC236}">
                <a16:creationId xmlns:a16="http://schemas.microsoft.com/office/drawing/2014/main" id="{FEB8ADA8-17ED-33C7-786C-CE9E5F96203F}"/>
              </a:ext>
            </a:extLst>
          </p:cNvPr>
          <p:cNvPicPr>
            <a:picLocks noChangeAspect="1"/>
          </p:cNvPicPr>
          <p:nvPr/>
        </p:nvPicPr>
        <p:blipFill>
          <a:blip r:embed="rId3">
            <a:clrChange>
              <a:clrFrom>
                <a:srgbClr val="FFFFFF"/>
              </a:clrFrom>
              <a:clrTo>
                <a:srgbClr val="FFFFFF">
                  <a:alpha val="0"/>
                </a:srgbClr>
              </a:clrTo>
            </a:clrChange>
            <a:alphaModFix amt="50000"/>
          </a:blip>
          <a:srcRect t="3212" r="80556" b="6094"/>
          <a:stretch>
            <a:fillRect/>
          </a:stretch>
        </p:blipFill>
        <p:spPr>
          <a:xfrm>
            <a:off x="6729385" y="1000642"/>
            <a:ext cx="2042252" cy="4856722"/>
          </a:xfrm>
          <a:prstGeom prst="rect">
            <a:avLst/>
          </a:prstGeom>
        </p:spPr>
      </p:pic>
      <p:pic>
        <p:nvPicPr>
          <p:cNvPr id="8" name="Afbeelding 7" descr="Logo_Cobijt.png">
            <a:extLst>
              <a:ext uri="{FF2B5EF4-FFF2-40B4-BE49-F238E27FC236}">
                <a16:creationId xmlns:a16="http://schemas.microsoft.com/office/drawing/2014/main" id="{67E60573-2254-410C-8FE1-8BF45BF51B5E}"/>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7868412" y="5295294"/>
            <a:ext cx="903223" cy="450725"/>
          </a:xfrm>
          <a:prstGeom prst="rect">
            <a:avLst/>
          </a:prstGeom>
        </p:spPr>
      </p:pic>
      <p:cxnSp>
        <p:nvCxnSpPr>
          <p:cNvPr id="33" name="Rechte verbindingslijn 32">
            <a:extLst>
              <a:ext uri="{FF2B5EF4-FFF2-40B4-BE49-F238E27FC236}">
                <a16:creationId xmlns:a16="http://schemas.microsoft.com/office/drawing/2014/main" id="{1CDF0A6A-987D-B9DC-0A67-74E1040766A1}"/>
              </a:ext>
            </a:extLst>
          </p:cNvPr>
          <p:cNvCxnSpPr/>
          <p:nvPr/>
        </p:nvCxnSpPr>
        <p:spPr>
          <a:xfrm>
            <a:off x="1497021" y="1495305"/>
            <a:ext cx="1525732" cy="1124"/>
          </a:xfrm>
          <a:prstGeom prst="line">
            <a:avLst/>
          </a:prstGeom>
          <a:ln w="50800">
            <a:gradFill flip="none" rotWithShape="1">
              <a:gsLst>
                <a:gs pos="60000">
                  <a:srgbClr val="94084B"/>
                </a:gs>
                <a:gs pos="100000">
                  <a:srgbClr val="FFFFFF">
                    <a:alpha val="0"/>
                  </a:srgbClr>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ekstvak 1">
            <a:extLst>
              <a:ext uri="{FF2B5EF4-FFF2-40B4-BE49-F238E27FC236}">
                <a16:creationId xmlns:a16="http://schemas.microsoft.com/office/drawing/2014/main" id="{9E84C6A0-4428-888A-7F50-CB1C9B7E3865}"/>
              </a:ext>
            </a:extLst>
          </p:cNvPr>
          <p:cNvSpPr txBox="1"/>
          <p:nvPr/>
        </p:nvSpPr>
        <p:spPr>
          <a:xfrm>
            <a:off x="998662" y="1645263"/>
            <a:ext cx="6869752" cy="3380284"/>
          </a:xfrm>
          <a:prstGeom prst="rect">
            <a:avLst/>
          </a:prstGeom>
          <a:noFill/>
        </p:spPr>
        <p:txBody>
          <a:bodyPr wrap="square" rtlCol="0">
            <a:spAutoFit/>
          </a:bodyPr>
          <a:lstStyle/>
          <a:p>
            <a:pPr algn="ctr"/>
            <a:endParaRPr lang="nl-NL" sz="1275" dirty="0">
              <a:solidFill>
                <a:schemeClr val="accent4">
                  <a:lumMod val="50000"/>
                </a:schemeClr>
              </a:solidFill>
            </a:endParaRPr>
          </a:p>
          <a:p>
            <a:r>
              <a:rPr lang="nl-NL" sz="2020" b="1" dirty="0">
                <a:latin typeface="Calibri" panose="020F0502020204030204" pitchFamily="34" charset="0"/>
                <a:ea typeface="Calibri" panose="020F0502020204030204" pitchFamily="34" charset="0"/>
              </a:rPr>
              <a:t>Stand van zaken:</a:t>
            </a:r>
          </a:p>
          <a:p>
            <a:pPr marL="240459" indent="-240459">
              <a:lnSpc>
                <a:spcPct val="107000"/>
              </a:lnSpc>
              <a:buFont typeface="Arial" panose="020B0604020202020204" pitchFamily="34" charset="0"/>
              <a:buChar char="•"/>
            </a:pPr>
            <a:r>
              <a:rPr lang="nl-NL" sz="1515" kern="100" dirty="0">
                <a:latin typeface="Calibri" panose="020F0502020204030204" pitchFamily="34" charset="0"/>
                <a:ea typeface="Calibri" panose="020F0502020204030204" pitchFamily="34" charset="0"/>
                <a:cs typeface="Times New Roman" panose="02020603050405020304" pitchFamily="18" charset="0"/>
              </a:rPr>
              <a:t>Na 29 jaar niet handhaven op dit onderwerp, is het moeilijk dit plotseling in te voeren zonder voorbereiding, en maatschappelijk niet goed uitlegbaar.</a:t>
            </a:r>
          </a:p>
          <a:p>
            <a:pPr marL="240459" indent="-240459">
              <a:lnSpc>
                <a:spcPct val="107000"/>
              </a:lnSpc>
              <a:buFont typeface="Arial" panose="020B0604020202020204" pitchFamily="34" charset="0"/>
              <a:buChar char="•"/>
            </a:pPr>
            <a:endParaRPr lang="nl-NL" sz="1515" kern="100" dirty="0">
              <a:latin typeface="Calibri" panose="020F0502020204030204" pitchFamily="34" charset="0"/>
              <a:ea typeface="Calibri" panose="020F0502020204030204" pitchFamily="34" charset="0"/>
              <a:cs typeface="Times New Roman" panose="02020603050405020304" pitchFamily="18" charset="0"/>
            </a:endParaRPr>
          </a:p>
          <a:p>
            <a:pPr marL="240459" indent="-240459">
              <a:lnSpc>
                <a:spcPct val="107000"/>
              </a:lnSpc>
              <a:buFont typeface="Arial" panose="020B0604020202020204" pitchFamily="34" charset="0"/>
              <a:buChar char="•"/>
            </a:pPr>
            <a:r>
              <a:rPr lang="nl-NL" sz="1515" kern="100" dirty="0">
                <a:latin typeface="Calibri" panose="020F0502020204030204" pitchFamily="34" charset="0"/>
                <a:ea typeface="Calibri" panose="020F0502020204030204" pitchFamily="34" charset="0"/>
                <a:cs typeface="Times New Roman" panose="02020603050405020304" pitchFamily="18" charset="0"/>
              </a:rPr>
              <a:t>Echter er is een wettelijke basis.</a:t>
            </a:r>
          </a:p>
          <a:p>
            <a:pPr marL="240459" indent="-240459">
              <a:lnSpc>
                <a:spcPct val="107000"/>
              </a:lnSpc>
              <a:buFont typeface="Arial" panose="020B0604020202020204" pitchFamily="34" charset="0"/>
              <a:buChar char="•"/>
            </a:pPr>
            <a:endParaRPr lang="nl-NL" sz="1515" kern="100" dirty="0">
              <a:latin typeface="Calibri" panose="020F0502020204030204" pitchFamily="34" charset="0"/>
              <a:ea typeface="Calibri" panose="020F0502020204030204" pitchFamily="34" charset="0"/>
              <a:cs typeface="Times New Roman" panose="02020603050405020304" pitchFamily="18" charset="0"/>
            </a:endParaRPr>
          </a:p>
          <a:p>
            <a:pPr marL="240459" indent="-240459">
              <a:lnSpc>
                <a:spcPct val="107000"/>
              </a:lnSpc>
              <a:buFont typeface="Arial" panose="020B0604020202020204" pitchFamily="34" charset="0"/>
              <a:buChar char="•"/>
            </a:pPr>
            <a:r>
              <a:rPr lang="nl-NL" sz="1515" kern="100" dirty="0">
                <a:latin typeface="Calibri" panose="020F0502020204030204" pitchFamily="34" charset="0"/>
                <a:ea typeface="Calibri" panose="020F0502020204030204" pitchFamily="34" charset="0"/>
                <a:cs typeface="Times New Roman" panose="02020603050405020304" pitchFamily="18" charset="0"/>
              </a:rPr>
              <a:t>Er zijn door ZN samen met </a:t>
            </a:r>
            <a:r>
              <a:rPr lang="nl-NL" sz="1515" kern="100" dirty="0" err="1">
                <a:latin typeface="Calibri" panose="020F0502020204030204" pitchFamily="34" charset="0"/>
                <a:ea typeface="Calibri" panose="020F0502020204030204" pitchFamily="34" charset="0"/>
                <a:cs typeface="Times New Roman" panose="02020603050405020304" pitchFamily="18" charset="0"/>
              </a:rPr>
              <a:t>Cobijt</a:t>
            </a:r>
            <a:r>
              <a:rPr lang="nl-NL" sz="1515" kern="100" dirty="0">
                <a:latin typeface="Calibri" panose="020F0502020204030204" pitchFamily="34" charset="0"/>
                <a:ea typeface="Calibri" panose="020F0502020204030204" pitchFamily="34" charset="0"/>
                <a:cs typeface="Times New Roman" panose="02020603050405020304" pitchFamily="18" charset="0"/>
              </a:rPr>
              <a:t> en VMBZ een aantal voorstellen gedaan om de wettelijke basis uit te leggen en werkzaam te maken</a:t>
            </a:r>
          </a:p>
          <a:p>
            <a:pPr>
              <a:lnSpc>
                <a:spcPct val="107000"/>
              </a:lnSpc>
            </a:pPr>
            <a:endParaRPr lang="nl-NL" sz="1515" kern="100" dirty="0">
              <a:latin typeface="Calibri" panose="020F0502020204030204" pitchFamily="34" charset="0"/>
              <a:ea typeface="Calibri" panose="020F0502020204030204" pitchFamily="34" charset="0"/>
              <a:cs typeface="Times New Roman" panose="02020603050405020304" pitchFamily="18" charset="0"/>
            </a:endParaRPr>
          </a:p>
          <a:p>
            <a:pPr marL="240459" indent="-240459">
              <a:lnSpc>
                <a:spcPct val="107000"/>
              </a:lnSpc>
              <a:buFont typeface="Arial" panose="020B0604020202020204" pitchFamily="34" charset="0"/>
              <a:buChar char="•"/>
            </a:pPr>
            <a:r>
              <a:rPr lang="nl-NL" sz="1515" kern="100" dirty="0" err="1">
                <a:latin typeface="Calibri" panose="020F0502020204030204" pitchFamily="34" charset="0"/>
                <a:ea typeface="Calibri" panose="020F0502020204030204" pitchFamily="34" charset="0"/>
                <a:cs typeface="Times New Roman" panose="02020603050405020304" pitchFamily="18" charset="0"/>
              </a:rPr>
              <a:t>ZiN</a:t>
            </a:r>
            <a:r>
              <a:rPr lang="nl-NL" sz="1515" kern="100" dirty="0">
                <a:latin typeface="Calibri" panose="020F0502020204030204" pitchFamily="34" charset="0"/>
                <a:ea typeface="Calibri" panose="020F0502020204030204" pitchFamily="34" charset="0"/>
                <a:cs typeface="Times New Roman" panose="02020603050405020304" pitchFamily="18" charset="0"/>
              </a:rPr>
              <a:t> gaat dit nu afwegen en bij akkoord dan zal CAT dit advies overnemen </a:t>
            </a:r>
          </a:p>
          <a:p>
            <a:pPr marL="288550" indent="-288550">
              <a:lnSpc>
                <a:spcPct val="107000"/>
              </a:lnSpc>
              <a:spcAft>
                <a:spcPts val="673"/>
              </a:spcAft>
              <a:buFont typeface="Calibri" panose="020F0502020204030204" pitchFamily="34" charset="0"/>
              <a:buChar char="-"/>
            </a:pPr>
            <a:endParaRPr lang="nl-NL" sz="1515" kern="100" dirty="0">
              <a:latin typeface="Calibri" panose="020F0502020204030204" pitchFamily="34" charset="0"/>
              <a:ea typeface="Calibri" panose="020F0502020204030204" pitchFamily="34" charset="0"/>
              <a:cs typeface="Times New Roman" panose="02020603050405020304" pitchFamily="18" charset="0"/>
            </a:endParaRPr>
          </a:p>
          <a:p>
            <a:pPr>
              <a:spcAft>
                <a:spcPts val="566"/>
              </a:spcAft>
            </a:pPr>
            <a:r>
              <a:rPr lang="nl-NL" sz="1275" kern="100" dirty="0">
                <a:latin typeface="Calibri" panose="020F0502020204030204" pitchFamily="34" charset="0"/>
                <a:ea typeface="Calibri" panose="020F0502020204030204" pitchFamily="34" charset="0"/>
                <a:cs typeface="Times New Roman" panose="02020603050405020304" pitchFamily="18" charset="0"/>
              </a:rPr>
              <a:t> </a:t>
            </a:r>
            <a:endParaRPr lang="nl-NL" sz="1275" dirty="0"/>
          </a:p>
        </p:txBody>
      </p:sp>
      <p:sp>
        <p:nvSpPr>
          <p:cNvPr id="3" name="Tekstvak 2">
            <a:extLst>
              <a:ext uri="{FF2B5EF4-FFF2-40B4-BE49-F238E27FC236}">
                <a16:creationId xmlns:a16="http://schemas.microsoft.com/office/drawing/2014/main" id="{5E02CD40-38D1-AFC6-F974-7DA2541FD306}"/>
              </a:ext>
            </a:extLst>
          </p:cNvPr>
          <p:cNvSpPr txBox="1"/>
          <p:nvPr/>
        </p:nvSpPr>
        <p:spPr>
          <a:xfrm>
            <a:off x="1775542" y="1143274"/>
            <a:ext cx="6469768" cy="397481"/>
          </a:xfrm>
          <a:prstGeom prst="rect">
            <a:avLst/>
          </a:prstGeom>
          <a:noFill/>
        </p:spPr>
        <p:txBody>
          <a:bodyPr wrap="square" rtlCol="0">
            <a:spAutoFit/>
          </a:bodyPr>
          <a:lstStyle/>
          <a:p>
            <a:pPr algn="ctr"/>
            <a:r>
              <a:rPr lang="nl-NL" sz="1983" b="1" dirty="0">
                <a:solidFill>
                  <a:schemeClr val="accent4">
                    <a:lumMod val="50000"/>
                  </a:schemeClr>
                </a:solidFill>
              </a:rPr>
              <a:t>Ontwikkelingen Eigenbijdrage gehandicaptenzorg</a:t>
            </a:r>
          </a:p>
        </p:txBody>
      </p:sp>
    </p:spTree>
    <p:extLst>
      <p:ext uri="{BB962C8B-B14F-4D97-AF65-F5344CB8AC3E}">
        <p14:creationId xmlns:p14="http://schemas.microsoft.com/office/powerpoint/2010/main" val="2532606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Logo_Cobijt.png"/>
          <p:cNvPicPr>
            <a:picLocks noChangeAspect="1"/>
          </p:cNvPicPr>
          <p:nvPr/>
        </p:nvPicPr>
        <p:blipFill>
          <a:blip r:embed="rId3">
            <a:clrChange>
              <a:clrFrom>
                <a:srgbClr val="FFFFFF"/>
              </a:clrFrom>
              <a:clrTo>
                <a:srgbClr val="FFFFFF">
                  <a:alpha val="0"/>
                </a:srgbClr>
              </a:clrTo>
            </a:clrChange>
            <a:alphaModFix amt="50000"/>
          </a:blip>
          <a:srcRect t="3212" r="80556" b="6094"/>
          <a:stretch>
            <a:fillRect/>
          </a:stretch>
        </p:blipFill>
        <p:spPr>
          <a:xfrm>
            <a:off x="7388429" y="2"/>
            <a:ext cx="2883789" cy="6857999"/>
          </a:xfrm>
          <a:prstGeom prst="rect">
            <a:avLst/>
          </a:prstGeom>
        </p:spPr>
      </p:pic>
      <p:pic>
        <p:nvPicPr>
          <p:cNvPr id="8" name="Afbeelding 7" descr="Logo_Cobijt.png"/>
          <p:cNvPicPr>
            <a:picLocks noChangeAspect="1"/>
          </p:cNvPicPr>
          <p:nvPr/>
        </p:nvPicPr>
        <p:blipFill>
          <a:blip r:embed="rId3">
            <a:clrChange>
              <a:clrFrom>
                <a:srgbClr val="FFFFFF"/>
              </a:clrFrom>
              <a:clrTo>
                <a:srgbClr val="FFFFFF">
                  <a:alpha val="0"/>
                </a:srgbClr>
              </a:clrTo>
            </a:clrChange>
          </a:blip>
          <a:stretch>
            <a:fillRect/>
          </a:stretch>
        </p:blipFill>
        <p:spPr>
          <a:xfrm>
            <a:off x="8996808" y="6064325"/>
            <a:ext cx="1275408" cy="636452"/>
          </a:xfrm>
          <a:prstGeom prst="rect">
            <a:avLst/>
          </a:prstGeom>
        </p:spPr>
      </p:pic>
      <p:cxnSp>
        <p:nvCxnSpPr>
          <p:cNvPr id="33" name="Rechte verbindingslijn 32"/>
          <p:cNvCxnSpPr/>
          <p:nvPr/>
        </p:nvCxnSpPr>
        <p:spPr>
          <a:xfrm>
            <a:off x="0" y="698500"/>
            <a:ext cx="2154430" cy="1588"/>
          </a:xfrm>
          <a:prstGeom prst="line">
            <a:avLst/>
          </a:prstGeom>
          <a:ln w="50800">
            <a:gradFill flip="none" rotWithShape="1">
              <a:gsLst>
                <a:gs pos="60000">
                  <a:srgbClr val="94084B"/>
                </a:gs>
                <a:gs pos="100000">
                  <a:srgbClr val="FFFFFF">
                    <a:alpha val="0"/>
                  </a:srgbClr>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ekstvak 1">
            <a:extLst>
              <a:ext uri="{FF2B5EF4-FFF2-40B4-BE49-F238E27FC236}">
                <a16:creationId xmlns:a16="http://schemas.microsoft.com/office/drawing/2014/main" id="{8B8729E7-4FB6-3ED2-0385-4843972984B8}"/>
              </a:ext>
            </a:extLst>
          </p:cNvPr>
          <p:cNvSpPr txBox="1"/>
          <p:nvPr/>
        </p:nvSpPr>
        <p:spPr>
          <a:xfrm>
            <a:off x="766690" y="1289953"/>
            <a:ext cx="6452257" cy="4647426"/>
          </a:xfrm>
          <a:prstGeom prst="rect">
            <a:avLst/>
          </a:prstGeom>
          <a:noFill/>
        </p:spPr>
        <p:txBody>
          <a:bodyPr wrap="square" rtlCol="0">
            <a:spAutoFit/>
          </a:bodyPr>
          <a:lstStyle/>
          <a:p>
            <a:pPr algn="ctr"/>
            <a:endParaRPr lang="nl-NL" dirty="0">
              <a:solidFill>
                <a:schemeClr val="accent4">
                  <a:lumMod val="50000"/>
                </a:schemeClr>
              </a:solidFill>
            </a:endParaRPr>
          </a:p>
          <a:p>
            <a:pPr algn="ctr"/>
            <a:endParaRPr lang="nl-NL" sz="2000" dirty="0">
              <a:solidFill>
                <a:schemeClr val="accent4">
                  <a:lumMod val="50000"/>
                </a:schemeClr>
              </a:solidFill>
            </a:endParaRPr>
          </a:p>
          <a:p>
            <a:r>
              <a:rPr lang="nl-NL" sz="2400" b="1" dirty="0">
                <a:effectLst/>
                <a:latin typeface="Calibri" panose="020F0502020204030204" pitchFamily="34" charset="0"/>
                <a:ea typeface="Calibri" panose="020F0502020204030204" pitchFamily="34" charset="0"/>
              </a:rPr>
              <a:t>Starten met de  Bijtmeter:</a:t>
            </a:r>
          </a:p>
          <a:p>
            <a:endParaRPr lang="nl-NL" sz="2400" dirty="0">
              <a:effectLst/>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nl-NL" sz="2400" dirty="0">
                <a:effectLst/>
                <a:latin typeface="Calibri" panose="020F0502020204030204" pitchFamily="34" charset="0"/>
                <a:ea typeface="Calibri" panose="020F0502020204030204" pitchFamily="34" charset="0"/>
              </a:rPr>
              <a:t>2022 applicatie VBHC voor Bijzondere Tandheelkunde (Bijtmeter), volbracht</a:t>
            </a:r>
          </a:p>
          <a:p>
            <a:pPr marL="342900" indent="-342900">
              <a:buFont typeface="Arial" panose="020B0604020202020204" pitchFamily="34" charset="0"/>
              <a:buChar char="•"/>
            </a:pPr>
            <a:endParaRPr lang="nl-NL" sz="2400" dirty="0">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nl-NL" sz="2400" dirty="0">
                <a:effectLst/>
                <a:latin typeface="Calibri" panose="020F0502020204030204" pitchFamily="34" charset="0"/>
                <a:ea typeface="Calibri" panose="020F0502020204030204" pitchFamily="34" charset="0"/>
              </a:rPr>
              <a:t>Komende drie jaar (2023, 2024 en 2025) beschikbaar gesteld voor max 21 </a:t>
            </a:r>
            <a:r>
              <a:rPr lang="nl-NL" sz="2400" dirty="0" err="1">
                <a:effectLst/>
                <a:latin typeface="Calibri" panose="020F0502020204030204" pitchFamily="34" charset="0"/>
                <a:ea typeface="Calibri" panose="020F0502020204030204" pitchFamily="34" charset="0"/>
              </a:rPr>
              <a:t>CBT’s</a:t>
            </a:r>
            <a:endParaRPr lang="nl-NL" sz="2400" dirty="0">
              <a:effectLst/>
              <a:latin typeface="Calibri" panose="020F0502020204030204" pitchFamily="34" charset="0"/>
              <a:ea typeface="Calibri" panose="020F0502020204030204" pitchFamily="34" charset="0"/>
            </a:endParaRPr>
          </a:p>
          <a:p>
            <a:r>
              <a:rPr lang="nl-NL" sz="2400" dirty="0">
                <a:latin typeface="Calibri" panose="020F0502020204030204" pitchFamily="34" charset="0"/>
                <a:ea typeface="Calibri" panose="020F0502020204030204" pitchFamily="34" charset="0"/>
              </a:rPr>
              <a:t>     </a:t>
            </a:r>
            <a:r>
              <a:rPr lang="nl-NL" sz="2400" dirty="0">
                <a:effectLst/>
                <a:latin typeface="Calibri" panose="020F0502020204030204" pitchFamily="34" charset="0"/>
                <a:ea typeface="Calibri" panose="020F0502020204030204" pitchFamily="34" charset="0"/>
              </a:rPr>
              <a:t> (X731 én X831)</a:t>
            </a:r>
          </a:p>
          <a:p>
            <a:endParaRPr lang="nl-NL" sz="2400" dirty="0">
              <a:effectLst/>
              <a:latin typeface="Calibri" panose="020F0502020204030204" pitchFamily="34" charset="0"/>
              <a:ea typeface="Calibri" panose="020F0502020204030204" pitchFamily="34" charset="0"/>
            </a:endParaRPr>
          </a:p>
          <a:p>
            <a:endParaRPr lang="nl-NL" sz="2400" dirty="0">
              <a:solidFill>
                <a:schemeClr val="accent4">
                  <a:lumMod val="50000"/>
                </a:schemeClr>
              </a:solidFill>
            </a:endParaRPr>
          </a:p>
          <a:p>
            <a:endParaRPr lang="nl-NL" dirty="0"/>
          </a:p>
        </p:txBody>
      </p:sp>
      <p:sp>
        <p:nvSpPr>
          <p:cNvPr id="3" name="Tekstvak 2">
            <a:extLst>
              <a:ext uri="{FF2B5EF4-FFF2-40B4-BE49-F238E27FC236}">
                <a16:creationId xmlns:a16="http://schemas.microsoft.com/office/drawing/2014/main" id="{72D5CFDE-0D18-117A-1697-33167EFE91E0}"/>
              </a:ext>
            </a:extLst>
          </p:cNvPr>
          <p:cNvSpPr txBox="1"/>
          <p:nvPr/>
        </p:nvSpPr>
        <p:spPr>
          <a:xfrm>
            <a:off x="393290" y="201409"/>
            <a:ext cx="4807975" cy="523220"/>
          </a:xfrm>
          <a:prstGeom prst="rect">
            <a:avLst/>
          </a:prstGeom>
          <a:noFill/>
        </p:spPr>
        <p:txBody>
          <a:bodyPr wrap="square" rtlCol="0">
            <a:spAutoFit/>
          </a:bodyPr>
          <a:lstStyle/>
          <a:p>
            <a:pPr algn="ctr"/>
            <a:r>
              <a:rPr lang="nl-NL" sz="2800" b="1" dirty="0">
                <a:solidFill>
                  <a:schemeClr val="accent4">
                    <a:lumMod val="50000"/>
                  </a:schemeClr>
                </a:solidFill>
              </a:rPr>
              <a:t>Ontwikkelingen </a:t>
            </a:r>
            <a:r>
              <a:rPr lang="nl-NL" sz="2800" b="1" dirty="0" err="1">
                <a:solidFill>
                  <a:schemeClr val="accent4">
                    <a:lumMod val="50000"/>
                  </a:schemeClr>
                </a:solidFill>
              </a:rPr>
              <a:t>BijtMeter</a:t>
            </a:r>
            <a:endParaRPr lang="nl-NL" sz="2800" b="1" dirty="0">
              <a:solidFill>
                <a:schemeClr val="accent4">
                  <a:lumMod val="50000"/>
                </a:schemeClr>
              </a:solidFill>
            </a:endParaRPr>
          </a:p>
        </p:txBody>
      </p:sp>
    </p:spTree>
    <p:extLst>
      <p:ext uri="{BB962C8B-B14F-4D97-AF65-F5344CB8AC3E}">
        <p14:creationId xmlns:p14="http://schemas.microsoft.com/office/powerpoint/2010/main" val="4189119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0FC8F0-BD6C-F4D6-9373-E838E91BBCD1}"/>
            </a:ext>
          </a:extLst>
        </p:cNvPr>
        <p:cNvGrpSpPr/>
        <p:nvPr/>
      </p:nvGrpSpPr>
      <p:grpSpPr>
        <a:xfrm>
          <a:off x="0" y="0"/>
          <a:ext cx="0" cy="0"/>
          <a:chOff x="0" y="0"/>
          <a:chExt cx="0" cy="0"/>
        </a:xfrm>
      </p:grpSpPr>
      <p:pic>
        <p:nvPicPr>
          <p:cNvPr id="4" name="Afbeelding 3" descr="Logo_Cobijt.png">
            <a:extLst>
              <a:ext uri="{FF2B5EF4-FFF2-40B4-BE49-F238E27FC236}">
                <a16:creationId xmlns:a16="http://schemas.microsoft.com/office/drawing/2014/main" id="{E7453F6F-E2B7-0FCA-B46A-C6ADDE570784}"/>
              </a:ext>
            </a:extLst>
          </p:cNvPr>
          <p:cNvPicPr>
            <a:picLocks noChangeAspect="1"/>
          </p:cNvPicPr>
          <p:nvPr/>
        </p:nvPicPr>
        <p:blipFill>
          <a:blip r:embed="rId3">
            <a:clrChange>
              <a:clrFrom>
                <a:srgbClr val="FFFFFF"/>
              </a:clrFrom>
              <a:clrTo>
                <a:srgbClr val="FFFFFF">
                  <a:alpha val="0"/>
                </a:srgbClr>
              </a:clrTo>
            </a:clrChange>
            <a:alphaModFix amt="50000"/>
          </a:blip>
          <a:srcRect t="3212" r="80556" b="6094"/>
          <a:stretch>
            <a:fillRect/>
          </a:stretch>
        </p:blipFill>
        <p:spPr>
          <a:xfrm>
            <a:off x="7388429" y="2"/>
            <a:ext cx="2883789" cy="6857999"/>
          </a:xfrm>
          <a:prstGeom prst="rect">
            <a:avLst/>
          </a:prstGeom>
        </p:spPr>
      </p:pic>
      <p:pic>
        <p:nvPicPr>
          <p:cNvPr id="8" name="Afbeelding 7" descr="Logo_Cobijt.png">
            <a:extLst>
              <a:ext uri="{FF2B5EF4-FFF2-40B4-BE49-F238E27FC236}">
                <a16:creationId xmlns:a16="http://schemas.microsoft.com/office/drawing/2014/main" id="{EE789C5D-ECE9-DC50-2D8B-8207CE45355A}"/>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8996808" y="6064325"/>
            <a:ext cx="1275408" cy="636452"/>
          </a:xfrm>
          <a:prstGeom prst="rect">
            <a:avLst/>
          </a:prstGeom>
        </p:spPr>
      </p:pic>
      <p:cxnSp>
        <p:nvCxnSpPr>
          <p:cNvPr id="33" name="Rechte verbindingslijn 32">
            <a:extLst>
              <a:ext uri="{FF2B5EF4-FFF2-40B4-BE49-F238E27FC236}">
                <a16:creationId xmlns:a16="http://schemas.microsoft.com/office/drawing/2014/main" id="{C9AF7012-A499-6B65-AFC2-ABADF7207999}"/>
              </a:ext>
            </a:extLst>
          </p:cNvPr>
          <p:cNvCxnSpPr/>
          <p:nvPr/>
        </p:nvCxnSpPr>
        <p:spPr>
          <a:xfrm>
            <a:off x="0" y="698500"/>
            <a:ext cx="2154430" cy="1588"/>
          </a:xfrm>
          <a:prstGeom prst="line">
            <a:avLst/>
          </a:prstGeom>
          <a:ln w="50800">
            <a:gradFill flip="none" rotWithShape="1">
              <a:gsLst>
                <a:gs pos="60000">
                  <a:srgbClr val="94084B"/>
                </a:gs>
                <a:gs pos="100000">
                  <a:srgbClr val="FFFFFF">
                    <a:alpha val="0"/>
                  </a:srgbClr>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ekstvak 1">
            <a:extLst>
              <a:ext uri="{FF2B5EF4-FFF2-40B4-BE49-F238E27FC236}">
                <a16:creationId xmlns:a16="http://schemas.microsoft.com/office/drawing/2014/main" id="{7939A7FA-B9E3-7FCD-D256-3BFDAD1461F1}"/>
              </a:ext>
            </a:extLst>
          </p:cNvPr>
          <p:cNvSpPr txBox="1"/>
          <p:nvPr/>
        </p:nvSpPr>
        <p:spPr>
          <a:xfrm>
            <a:off x="285428" y="910250"/>
            <a:ext cx="7571194" cy="6401753"/>
          </a:xfrm>
          <a:prstGeom prst="rect">
            <a:avLst/>
          </a:prstGeom>
          <a:noFill/>
        </p:spPr>
        <p:txBody>
          <a:bodyPr wrap="square" rtlCol="0">
            <a:spAutoFit/>
          </a:bodyPr>
          <a:lstStyle/>
          <a:p>
            <a:r>
              <a:rPr lang="nl-NL" sz="2400" b="1" dirty="0">
                <a:effectLst/>
                <a:latin typeface="Calibri" panose="020F0502020204030204" pitchFamily="34" charset="0"/>
                <a:ea typeface="Calibri" panose="020F0502020204030204" pitchFamily="34" charset="0"/>
              </a:rPr>
              <a:t>ZN betaald Bijtmeter:</a:t>
            </a:r>
          </a:p>
          <a:p>
            <a:endParaRPr lang="nl-NL" sz="2400" dirty="0">
              <a:effectLst/>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nl-NL" sz="2000" dirty="0">
                <a:latin typeface="Calibri" panose="020F0502020204030204" pitchFamily="34" charset="0"/>
                <a:ea typeface="Calibri" panose="020F0502020204030204" pitchFamily="34" charset="0"/>
              </a:rPr>
              <a:t>M</a:t>
            </a:r>
            <a:r>
              <a:rPr lang="nl-NL" sz="2000" dirty="0">
                <a:effectLst/>
                <a:latin typeface="Calibri" panose="020F0502020204030204" pitchFamily="34" charset="0"/>
                <a:ea typeface="Calibri" panose="020F0502020204030204" pitchFamily="34" charset="0"/>
              </a:rPr>
              <a:t>et ZN afgesproken, dat alle kosten voor het ontwikkelen, implementeren en in gebruik name, door de verzekeraars samen, betaald gaat worden voor een pilotfase van 3 jaar</a:t>
            </a:r>
          </a:p>
          <a:p>
            <a:pPr marL="342900" indent="-342900">
              <a:buFont typeface="Arial" panose="020B0604020202020204" pitchFamily="34" charset="0"/>
              <a:buChar char="•"/>
            </a:pPr>
            <a:endParaRPr lang="nl-NL" sz="2000" dirty="0">
              <a:effectLst/>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nl-NL" sz="2000" dirty="0">
                <a:latin typeface="Calibri" panose="020F0502020204030204" pitchFamily="34" charset="0"/>
                <a:ea typeface="Calibri" panose="020F0502020204030204" pitchFamily="34" charset="0"/>
              </a:rPr>
              <a:t>F</a:t>
            </a:r>
            <a:r>
              <a:rPr lang="nl-NL" sz="2000" dirty="0">
                <a:effectLst/>
                <a:latin typeface="Calibri" panose="020F0502020204030204" pitchFamily="34" charset="0"/>
                <a:ea typeface="Calibri" panose="020F0502020204030204" pitchFamily="34" charset="0"/>
              </a:rPr>
              <a:t>inanciering is als volgt: alle kosten zullen verdeeld worden over de 21 </a:t>
            </a:r>
            <a:r>
              <a:rPr lang="nl-NL" sz="2000" dirty="0" err="1">
                <a:effectLst/>
                <a:latin typeface="Calibri" panose="020F0502020204030204" pitchFamily="34" charset="0"/>
                <a:ea typeface="Calibri" panose="020F0502020204030204" pitchFamily="34" charset="0"/>
              </a:rPr>
              <a:t>CBT’s</a:t>
            </a:r>
            <a:r>
              <a:rPr lang="nl-NL" sz="2000" dirty="0">
                <a:effectLst/>
                <a:latin typeface="Calibri" panose="020F0502020204030204" pitchFamily="34" charset="0"/>
                <a:ea typeface="Calibri" panose="020F0502020204030204" pitchFamily="34" charset="0"/>
              </a:rPr>
              <a:t> die de financieringsmethodiek  x731 hebben </a:t>
            </a:r>
          </a:p>
          <a:p>
            <a:pPr marL="342900" indent="-342900">
              <a:buFont typeface="Arial" panose="020B0604020202020204" pitchFamily="34" charset="0"/>
              <a:buChar char="•"/>
            </a:pPr>
            <a:endParaRPr lang="nl-NL" sz="2000" dirty="0">
              <a:effectLst/>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nl-NL" sz="2000" dirty="0">
                <a:latin typeface="Calibri" panose="020F0502020204030204" pitchFamily="34" charset="0"/>
                <a:ea typeface="Calibri" panose="020F0502020204030204" pitchFamily="34" charset="0"/>
              </a:rPr>
              <a:t>K</a:t>
            </a:r>
            <a:r>
              <a:rPr lang="nl-NL" sz="2000" dirty="0">
                <a:effectLst/>
                <a:latin typeface="Calibri" panose="020F0502020204030204" pitchFamily="34" charset="0"/>
                <a:ea typeface="Calibri" panose="020F0502020204030204" pitchFamily="34" charset="0"/>
              </a:rPr>
              <a:t>osten facturen boeken onder de post na-calculeerbare kosten, zodat het niet kostenverhogend werkt</a:t>
            </a:r>
          </a:p>
          <a:p>
            <a:pPr marL="342900" indent="-342900">
              <a:buFont typeface="Arial" panose="020B0604020202020204" pitchFamily="34" charset="0"/>
              <a:buChar char="•"/>
            </a:pPr>
            <a:endParaRPr lang="nl-NL" sz="2000" dirty="0">
              <a:effectLst/>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nl-NL" sz="2000" dirty="0">
                <a:effectLst/>
                <a:latin typeface="Calibri" panose="020F0502020204030204" pitchFamily="34" charset="0"/>
                <a:ea typeface="Calibri" panose="020F0502020204030204" pitchFamily="34" charset="0"/>
              </a:rPr>
              <a:t>Door de kosten, gedurende drie jaar, over alle 21 centra te verdelen, of je nou meedoet of niet, betalen alle verzekeraars naar rato hetzelfde</a:t>
            </a:r>
          </a:p>
          <a:p>
            <a:endParaRPr lang="nl-NL" sz="2000" dirty="0">
              <a:effectLst/>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nl-NL" sz="2000" dirty="0">
                <a:effectLst/>
                <a:latin typeface="Calibri" panose="020F0502020204030204" pitchFamily="34" charset="0"/>
                <a:ea typeface="Calibri" panose="020F0502020204030204" pitchFamily="34" charset="0"/>
              </a:rPr>
              <a:t>Vorig jaar, het eerste jaar, hebben de 21 CBT X731, hier een brief en bedoelde facturen voor ontvangen</a:t>
            </a:r>
          </a:p>
          <a:p>
            <a:endParaRPr lang="nl-NL" sz="2400" dirty="0">
              <a:solidFill>
                <a:schemeClr val="accent4">
                  <a:lumMod val="50000"/>
                </a:schemeClr>
              </a:solidFill>
            </a:endParaRPr>
          </a:p>
          <a:p>
            <a:endParaRPr lang="nl-NL" dirty="0"/>
          </a:p>
        </p:txBody>
      </p:sp>
      <p:sp>
        <p:nvSpPr>
          <p:cNvPr id="3" name="Tekstvak 2">
            <a:extLst>
              <a:ext uri="{FF2B5EF4-FFF2-40B4-BE49-F238E27FC236}">
                <a16:creationId xmlns:a16="http://schemas.microsoft.com/office/drawing/2014/main" id="{6DD73B71-E6FE-C57A-6622-B02F8288B1B6}"/>
              </a:ext>
            </a:extLst>
          </p:cNvPr>
          <p:cNvSpPr txBox="1"/>
          <p:nvPr/>
        </p:nvSpPr>
        <p:spPr>
          <a:xfrm>
            <a:off x="393290" y="201409"/>
            <a:ext cx="4807975" cy="523220"/>
          </a:xfrm>
          <a:prstGeom prst="rect">
            <a:avLst/>
          </a:prstGeom>
          <a:noFill/>
        </p:spPr>
        <p:txBody>
          <a:bodyPr wrap="square" rtlCol="0">
            <a:spAutoFit/>
          </a:bodyPr>
          <a:lstStyle/>
          <a:p>
            <a:pPr algn="ctr"/>
            <a:r>
              <a:rPr lang="nl-NL" sz="2800" b="1" dirty="0">
                <a:solidFill>
                  <a:schemeClr val="accent4">
                    <a:lumMod val="50000"/>
                  </a:schemeClr>
                </a:solidFill>
              </a:rPr>
              <a:t>Ontwikkelingen </a:t>
            </a:r>
            <a:r>
              <a:rPr lang="nl-NL" sz="2800" b="1" dirty="0" err="1">
                <a:solidFill>
                  <a:schemeClr val="accent4">
                    <a:lumMod val="50000"/>
                  </a:schemeClr>
                </a:solidFill>
              </a:rPr>
              <a:t>BijtMeter</a:t>
            </a:r>
            <a:endParaRPr lang="nl-NL" sz="2800" b="1" dirty="0">
              <a:solidFill>
                <a:schemeClr val="accent4">
                  <a:lumMod val="50000"/>
                </a:schemeClr>
              </a:solidFill>
            </a:endParaRPr>
          </a:p>
        </p:txBody>
      </p:sp>
    </p:spTree>
    <p:extLst>
      <p:ext uri="{BB962C8B-B14F-4D97-AF65-F5344CB8AC3E}">
        <p14:creationId xmlns:p14="http://schemas.microsoft.com/office/powerpoint/2010/main" val="3803484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9B3076-6F51-E468-581A-409E244E7FC8}"/>
            </a:ext>
          </a:extLst>
        </p:cNvPr>
        <p:cNvGrpSpPr/>
        <p:nvPr/>
      </p:nvGrpSpPr>
      <p:grpSpPr>
        <a:xfrm>
          <a:off x="0" y="0"/>
          <a:ext cx="0" cy="0"/>
          <a:chOff x="0" y="0"/>
          <a:chExt cx="0" cy="0"/>
        </a:xfrm>
      </p:grpSpPr>
      <p:pic>
        <p:nvPicPr>
          <p:cNvPr id="4" name="Afbeelding 3" descr="Logo_Cobijt.png">
            <a:extLst>
              <a:ext uri="{FF2B5EF4-FFF2-40B4-BE49-F238E27FC236}">
                <a16:creationId xmlns:a16="http://schemas.microsoft.com/office/drawing/2014/main" id="{0C32E82A-E5E1-FFE0-791E-D14DE80F2B89}"/>
              </a:ext>
            </a:extLst>
          </p:cNvPr>
          <p:cNvPicPr>
            <a:picLocks noChangeAspect="1"/>
          </p:cNvPicPr>
          <p:nvPr/>
        </p:nvPicPr>
        <p:blipFill>
          <a:blip r:embed="rId3">
            <a:clrChange>
              <a:clrFrom>
                <a:srgbClr val="FFFFFF"/>
              </a:clrFrom>
              <a:clrTo>
                <a:srgbClr val="FFFFFF">
                  <a:alpha val="0"/>
                </a:srgbClr>
              </a:clrTo>
            </a:clrChange>
            <a:alphaModFix amt="50000"/>
          </a:blip>
          <a:srcRect t="3212" r="80556" b="6094"/>
          <a:stretch>
            <a:fillRect/>
          </a:stretch>
        </p:blipFill>
        <p:spPr>
          <a:xfrm>
            <a:off x="7388429" y="2"/>
            <a:ext cx="2883789" cy="6857999"/>
          </a:xfrm>
          <a:prstGeom prst="rect">
            <a:avLst/>
          </a:prstGeom>
        </p:spPr>
      </p:pic>
      <p:pic>
        <p:nvPicPr>
          <p:cNvPr id="8" name="Afbeelding 7" descr="Logo_Cobijt.png">
            <a:extLst>
              <a:ext uri="{FF2B5EF4-FFF2-40B4-BE49-F238E27FC236}">
                <a16:creationId xmlns:a16="http://schemas.microsoft.com/office/drawing/2014/main" id="{9E8BE7CB-70E9-EFCB-2E18-DA70B1E22DA3}"/>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8996808" y="6064325"/>
            <a:ext cx="1275408" cy="636452"/>
          </a:xfrm>
          <a:prstGeom prst="rect">
            <a:avLst/>
          </a:prstGeom>
        </p:spPr>
      </p:pic>
      <p:cxnSp>
        <p:nvCxnSpPr>
          <p:cNvPr id="33" name="Rechte verbindingslijn 32">
            <a:extLst>
              <a:ext uri="{FF2B5EF4-FFF2-40B4-BE49-F238E27FC236}">
                <a16:creationId xmlns:a16="http://schemas.microsoft.com/office/drawing/2014/main" id="{ECF33510-DE5C-C1CC-82A1-C332B85164A0}"/>
              </a:ext>
            </a:extLst>
          </p:cNvPr>
          <p:cNvCxnSpPr/>
          <p:nvPr/>
        </p:nvCxnSpPr>
        <p:spPr>
          <a:xfrm>
            <a:off x="0" y="698500"/>
            <a:ext cx="2154430" cy="1588"/>
          </a:xfrm>
          <a:prstGeom prst="line">
            <a:avLst/>
          </a:prstGeom>
          <a:ln w="50800">
            <a:gradFill flip="none" rotWithShape="1">
              <a:gsLst>
                <a:gs pos="60000">
                  <a:srgbClr val="94084B"/>
                </a:gs>
                <a:gs pos="100000">
                  <a:srgbClr val="FFFFFF">
                    <a:alpha val="0"/>
                  </a:srgbClr>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ekstvak 1">
            <a:extLst>
              <a:ext uri="{FF2B5EF4-FFF2-40B4-BE49-F238E27FC236}">
                <a16:creationId xmlns:a16="http://schemas.microsoft.com/office/drawing/2014/main" id="{9C4DFC7C-65CD-A644-6E32-2F3C882BB590}"/>
              </a:ext>
            </a:extLst>
          </p:cNvPr>
          <p:cNvSpPr txBox="1"/>
          <p:nvPr/>
        </p:nvSpPr>
        <p:spPr>
          <a:xfrm>
            <a:off x="1199827" y="910250"/>
            <a:ext cx="5646141" cy="4278094"/>
          </a:xfrm>
          <a:prstGeom prst="rect">
            <a:avLst/>
          </a:prstGeom>
          <a:noFill/>
        </p:spPr>
        <p:txBody>
          <a:bodyPr wrap="square" rtlCol="0">
            <a:spAutoFit/>
          </a:bodyPr>
          <a:lstStyle/>
          <a:p>
            <a:pPr algn="ctr"/>
            <a:endParaRPr lang="nl-NL" dirty="0">
              <a:solidFill>
                <a:schemeClr val="accent4">
                  <a:lumMod val="50000"/>
                </a:schemeClr>
              </a:solidFill>
            </a:endParaRPr>
          </a:p>
          <a:p>
            <a:pPr algn="ctr"/>
            <a:endParaRPr lang="nl-NL" sz="2000" dirty="0">
              <a:solidFill>
                <a:schemeClr val="accent4">
                  <a:lumMod val="50000"/>
                </a:schemeClr>
              </a:solidFill>
            </a:endParaRPr>
          </a:p>
          <a:p>
            <a:r>
              <a:rPr lang="nl-NL" sz="2400" b="1" dirty="0">
                <a:latin typeface="Calibri" panose="020F0502020204030204" pitchFamily="34" charset="0"/>
                <a:ea typeface="Calibri" panose="020F0502020204030204" pitchFamily="34" charset="0"/>
              </a:rPr>
              <a:t>Implementatie</a:t>
            </a:r>
            <a:r>
              <a:rPr lang="nl-NL" sz="2400" b="1" dirty="0">
                <a:effectLst/>
                <a:latin typeface="Calibri" panose="020F0502020204030204" pitchFamily="34" charset="0"/>
                <a:ea typeface="Calibri" panose="020F0502020204030204" pitchFamily="34" charset="0"/>
              </a:rPr>
              <a:t> Bijtmeter:</a:t>
            </a:r>
          </a:p>
          <a:p>
            <a:endParaRPr lang="nl-NL" sz="2400" dirty="0">
              <a:effectLst/>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nl-NL" sz="2400" dirty="0">
                <a:effectLst/>
                <a:latin typeface="Calibri" panose="020F0502020204030204" pitchFamily="34" charset="0"/>
                <a:ea typeface="Calibri" panose="020F0502020204030204" pitchFamily="34" charset="0"/>
              </a:rPr>
              <a:t>Opstarten kost meer tijd</a:t>
            </a:r>
          </a:p>
          <a:p>
            <a:pPr marL="342900" indent="-342900">
              <a:buFont typeface="Arial" panose="020B0604020202020204" pitchFamily="34" charset="0"/>
              <a:buChar char="•"/>
            </a:pPr>
            <a:endParaRPr lang="nl-NL" sz="2400" dirty="0">
              <a:effectLst/>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nl-NL" sz="2400" dirty="0">
                <a:latin typeface="Calibri" panose="020F0502020204030204" pitchFamily="34" charset="0"/>
                <a:ea typeface="Calibri" panose="020F0502020204030204" pitchFamily="34" charset="0"/>
              </a:rPr>
              <a:t>ICT werkt momenteel vertragend</a:t>
            </a:r>
          </a:p>
          <a:p>
            <a:pPr marL="342900" indent="-342900">
              <a:buFont typeface="Arial" panose="020B0604020202020204" pitchFamily="34" charset="0"/>
              <a:buChar char="•"/>
            </a:pPr>
            <a:endParaRPr lang="nl-NL" sz="2400" dirty="0">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nl-NL" sz="2400" dirty="0">
                <a:effectLst/>
                <a:latin typeface="Calibri" panose="020F0502020204030204" pitchFamily="34" charset="0"/>
                <a:ea typeface="Calibri" panose="020F0502020204030204" pitchFamily="34" charset="0"/>
              </a:rPr>
              <a:t>CBT Vogellanden en CBT Limburg </a:t>
            </a:r>
            <a:r>
              <a:rPr lang="nl-NL" sz="2400" dirty="0">
                <a:latin typeface="Calibri" panose="020F0502020204030204" pitchFamily="34" charset="0"/>
                <a:ea typeface="Calibri" panose="020F0502020204030204" pitchFamily="34" charset="0"/>
              </a:rPr>
              <a:t>starten 1 maart 2024</a:t>
            </a:r>
            <a:endParaRPr lang="nl-NL" sz="2400" dirty="0">
              <a:effectLst/>
              <a:latin typeface="Calibri" panose="020F0502020204030204" pitchFamily="34" charset="0"/>
              <a:ea typeface="Calibri" panose="020F0502020204030204" pitchFamily="34" charset="0"/>
            </a:endParaRPr>
          </a:p>
          <a:p>
            <a:endParaRPr lang="nl-NL" sz="2400" dirty="0">
              <a:solidFill>
                <a:schemeClr val="accent4">
                  <a:lumMod val="50000"/>
                </a:schemeClr>
              </a:solidFill>
            </a:endParaRPr>
          </a:p>
          <a:p>
            <a:endParaRPr lang="nl-NL" dirty="0"/>
          </a:p>
        </p:txBody>
      </p:sp>
      <p:sp>
        <p:nvSpPr>
          <p:cNvPr id="3" name="Tekstvak 2">
            <a:extLst>
              <a:ext uri="{FF2B5EF4-FFF2-40B4-BE49-F238E27FC236}">
                <a16:creationId xmlns:a16="http://schemas.microsoft.com/office/drawing/2014/main" id="{BE12D5F0-8411-7967-E0AB-CE32D609B34D}"/>
              </a:ext>
            </a:extLst>
          </p:cNvPr>
          <p:cNvSpPr txBox="1"/>
          <p:nvPr/>
        </p:nvSpPr>
        <p:spPr>
          <a:xfrm>
            <a:off x="393290" y="201409"/>
            <a:ext cx="4807975" cy="523220"/>
          </a:xfrm>
          <a:prstGeom prst="rect">
            <a:avLst/>
          </a:prstGeom>
          <a:noFill/>
        </p:spPr>
        <p:txBody>
          <a:bodyPr wrap="square" rtlCol="0">
            <a:spAutoFit/>
          </a:bodyPr>
          <a:lstStyle/>
          <a:p>
            <a:pPr algn="ctr"/>
            <a:r>
              <a:rPr lang="nl-NL" sz="2800" b="1" dirty="0">
                <a:solidFill>
                  <a:schemeClr val="accent4">
                    <a:lumMod val="50000"/>
                  </a:schemeClr>
                </a:solidFill>
              </a:rPr>
              <a:t>Ontwikkelingen </a:t>
            </a:r>
            <a:r>
              <a:rPr lang="nl-NL" sz="2800" b="1" dirty="0" err="1">
                <a:solidFill>
                  <a:schemeClr val="accent4">
                    <a:lumMod val="50000"/>
                  </a:schemeClr>
                </a:solidFill>
              </a:rPr>
              <a:t>BijtMeter</a:t>
            </a:r>
            <a:endParaRPr lang="nl-NL" sz="2800" b="1" dirty="0">
              <a:solidFill>
                <a:schemeClr val="accent4">
                  <a:lumMod val="50000"/>
                </a:schemeClr>
              </a:solidFill>
            </a:endParaRPr>
          </a:p>
        </p:txBody>
      </p:sp>
    </p:spTree>
    <p:extLst>
      <p:ext uri="{BB962C8B-B14F-4D97-AF65-F5344CB8AC3E}">
        <p14:creationId xmlns:p14="http://schemas.microsoft.com/office/powerpoint/2010/main" val="1575362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C09FC5-A0F9-BF53-0540-6864F0027524}"/>
            </a:ext>
          </a:extLst>
        </p:cNvPr>
        <p:cNvGrpSpPr/>
        <p:nvPr/>
      </p:nvGrpSpPr>
      <p:grpSpPr>
        <a:xfrm>
          <a:off x="0" y="0"/>
          <a:ext cx="0" cy="0"/>
          <a:chOff x="0" y="0"/>
          <a:chExt cx="0" cy="0"/>
        </a:xfrm>
      </p:grpSpPr>
      <p:pic>
        <p:nvPicPr>
          <p:cNvPr id="4" name="Afbeelding 3" descr="Logo_Cobijt.png">
            <a:extLst>
              <a:ext uri="{FF2B5EF4-FFF2-40B4-BE49-F238E27FC236}">
                <a16:creationId xmlns:a16="http://schemas.microsoft.com/office/drawing/2014/main" id="{C267BCC0-F5AB-2C6F-44C8-87E7453E30FD}"/>
              </a:ext>
            </a:extLst>
          </p:cNvPr>
          <p:cNvPicPr>
            <a:picLocks noChangeAspect="1"/>
          </p:cNvPicPr>
          <p:nvPr/>
        </p:nvPicPr>
        <p:blipFill>
          <a:blip r:embed="rId3">
            <a:clrChange>
              <a:clrFrom>
                <a:srgbClr val="FFFFFF"/>
              </a:clrFrom>
              <a:clrTo>
                <a:srgbClr val="FFFFFF">
                  <a:alpha val="0"/>
                </a:srgbClr>
              </a:clrTo>
            </a:clrChange>
            <a:alphaModFix amt="50000"/>
          </a:blip>
          <a:srcRect t="3212" r="80556" b="6094"/>
          <a:stretch>
            <a:fillRect/>
          </a:stretch>
        </p:blipFill>
        <p:spPr>
          <a:xfrm>
            <a:off x="7388429" y="2"/>
            <a:ext cx="2883789" cy="6857999"/>
          </a:xfrm>
          <a:prstGeom prst="rect">
            <a:avLst/>
          </a:prstGeom>
        </p:spPr>
      </p:pic>
      <p:pic>
        <p:nvPicPr>
          <p:cNvPr id="8" name="Afbeelding 7" descr="Logo_Cobijt.png">
            <a:extLst>
              <a:ext uri="{FF2B5EF4-FFF2-40B4-BE49-F238E27FC236}">
                <a16:creationId xmlns:a16="http://schemas.microsoft.com/office/drawing/2014/main" id="{2E18FA56-69EE-771F-A73F-390D72CAAFEB}"/>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8996808" y="6064325"/>
            <a:ext cx="1275408" cy="636452"/>
          </a:xfrm>
          <a:prstGeom prst="rect">
            <a:avLst/>
          </a:prstGeom>
        </p:spPr>
      </p:pic>
      <p:cxnSp>
        <p:nvCxnSpPr>
          <p:cNvPr id="33" name="Rechte verbindingslijn 32">
            <a:extLst>
              <a:ext uri="{FF2B5EF4-FFF2-40B4-BE49-F238E27FC236}">
                <a16:creationId xmlns:a16="http://schemas.microsoft.com/office/drawing/2014/main" id="{610F43B7-A22B-BD11-6520-BFDD86D9E807}"/>
              </a:ext>
            </a:extLst>
          </p:cNvPr>
          <p:cNvCxnSpPr/>
          <p:nvPr/>
        </p:nvCxnSpPr>
        <p:spPr>
          <a:xfrm>
            <a:off x="0" y="698500"/>
            <a:ext cx="2154430" cy="1588"/>
          </a:xfrm>
          <a:prstGeom prst="line">
            <a:avLst/>
          </a:prstGeom>
          <a:ln w="50800">
            <a:gradFill flip="none" rotWithShape="1">
              <a:gsLst>
                <a:gs pos="60000">
                  <a:srgbClr val="94084B"/>
                </a:gs>
                <a:gs pos="100000">
                  <a:srgbClr val="FFFFFF">
                    <a:alpha val="0"/>
                  </a:srgbClr>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ekstvak 1">
            <a:extLst>
              <a:ext uri="{FF2B5EF4-FFF2-40B4-BE49-F238E27FC236}">
                <a16:creationId xmlns:a16="http://schemas.microsoft.com/office/drawing/2014/main" id="{D796B250-E4FC-6589-9ED2-82B32426FA59}"/>
              </a:ext>
            </a:extLst>
          </p:cNvPr>
          <p:cNvSpPr txBox="1"/>
          <p:nvPr/>
        </p:nvSpPr>
        <p:spPr>
          <a:xfrm>
            <a:off x="285427" y="910250"/>
            <a:ext cx="8711381" cy="6124754"/>
          </a:xfrm>
          <a:prstGeom prst="rect">
            <a:avLst/>
          </a:prstGeom>
          <a:noFill/>
        </p:spPr>
        <p:txBody>
          <a:bodyPr wrap="square" rtlCol="0">
            <a:spAutoFit/>
          </a:bodyPr>
          <a:lstStyle/>
          <a:p>
            <a:pPr algn="ctr"/>
            <a:endParaRPr lang="nl-NL" dirty="0">
              <a:solidFill>
                <a:schemeClr val="accent4">
                  <a:lumMod val="50000"/>
                </a:schemeClr>
              </a:solidFill>
            </a:endParaRPr>
          </a:p>
          <a:p>
            <a:pPr algn="ctr"/>
            <a:endParaRPr lang="nl-NL" sz="2000" dirty="0">
              <a:solidFill>
                <a:schemeClr val="accent4">
                  <a:lumMod val="50000"/>
                </a:schemeClr>
              </a:solidFill>
            </a:endParaRPr>
          </a:p>
          <a:p>
            <a:r>
              <a:rPr lang="nl-NL" sz="2400" b="1" dirty="0">
                <a:effectLst/>
                <a:latin typeface="Calibri" panose="020F0502020204030204" pitchFamily="34" charset="0"/>
                <a:ea typeface="Calibri" panose="020F0502020204030204" pitchFamily="34" charset="0"/>
              </a:rPr>
              <a:t>Stand van zaken tot nu toe:</a:t>
            </a:r>
            <a:endParaRPr lang="nl-NL" sz="2400" dirty="0">
              <a:effectLst/>
              <a:latin typeface="Calibri" panose="020F0502020204030204" pitchFamily="34" charset="0"/>
              <a:ea typeface="Calibri" panose="020F0502020204030204" pitchFamily="34" charset="0"/>
            </a:endParaRPr>
          </a:p>
          <a:p>
            <a:pPr marL="457200" indent="-457200">
              <a:buFont typeface="+mj-lt"/>
              <a:buAutoNum type="arabicPeriod"/>
            </a:pPr>
            <a:r>
              <a:rPr lang="nl-NL" sz="2400" b="1" dirty="0">
                <a:effectLst/>
                <a:latin typeface="Calibri" panose="020F0502020204030204" pitchFamily="34" charset="0"/>
                <a:ea typeface="Calibri" panose="020F0502020204030204" pitchFamily="34" charset="0"/>
              </a:rPr>
              <a:t>CBT Vogellanden: </a:t>
            </a:r>
            <a:r>
              <a:rPr lang="nl-NL" sz="2400" dirty="0">
                <a:effectLst/>
                <a:latin typeface="Calibri" panose="020F0502020204030204" pitchFamily="34" charset="0"/>
                <a:ea typeface="Calibri" panose="020F0502020204030204" pitchFamily="34" charset="0"/>
              </a:rPr>
              <a:t>opgelever</a:t>
            </a:r>
            <a:r>
              <a:rPr lang="nl-NL" sz="2400" dirty="0">
                <a:latin typeface="Calibri" panose="020F0502020204030204" pitchFamily="34" charset="0"/>
                <a:ea typeface="Calibri" panose="020F0502020204030204" pitchFamily="34" charset="0"/>
              </a:rPr>
              <a:t>d en geïnstalleerd, start 1 maart</a:t>
            </a:r>
          </a:p>
          <a:p>
            <a:pPr marL="457200" indent="-457200">
              <a:buFont typeface="+mj-lt"/>
              <a:buAutoNum type="arabicPeriod"/>
            </a:pPr>
            <a:r>
              <a:rPr lang="nl-NL" sz="2400" b="1" dirty="0">
                <a:latin typeface="Calibri" panose="020F0502020204030204" pitchFamily="34" charset="0"/>
                <a:ea typeface="Calibri" panose="020F0502020204030204" pitchFamily="34" charset="0"/>
              </a:rPr>
              <a:t>CBT Alkmaar: </a:t>
            </a:r>
            <a:r>
              <a:rPr lang="nl-NL" sz="2400" dirty="0">
                <a:latin typeface="Calibri" panose="020F0502020204030204" pitchFamily="34" charset="0"/>
                <a:ea typeface="Calibri" panose="020F0502020204030204" pitchFamily="34" charset="0"/>
              </a:rPr>
              <a:t>start juni 2024</a:t>
            </a:r>
          </a:p>
          <a:p>
            <a:pPr marL="457200" indent="-457200">
              <a:buFont typeface="+mj-lt"/>
              <a:buAutoNum type="arabicPeriod"/>
            </a:pPr>
            <a:r>
              <a:rPr lang="nl-NL" sz="2400" b="1" dirty="0">
                <a:latin typeface="Calibri" panose="020F0502020204030204" pitchFamily="34" charset="0"/>
                <a:ea typeface="Calibri" panose="020F0502020204030204" pitchFamily="34" charset="0"/>
              </a:rPr>
              <a:t>CBT Limburg: </a:t>
            </a:r>
            <a:r>
              <a:rPr lang="nl-NL" sz="2400" dirty="0">
                <a:latin typeface="Calibri" panose="020F0502020204030204" pitchFamily="34" charset="0"/>
                <a:ea typeface="Calibri" panose="020F0502020204030204" pitchFamily="34" charset="0"/>
              </a:rPr>
              <a:t>opgeleverd en geïnstalleerd, start 1 maart </a:t>
            </a:r>
          </a:p>
          <a:p>
            <a:pPr marL="457200" indent="-457200">
              <a:buFont typeface="+mj-lt"/>
              <a:buAutoNum type="arabicPeriod"/>
            </a:pPr>
            <a:r>
              <a:rPr lang="nl-NL" sz="2400" b="1" dirty="0">
                <a:solidFill>
                  <a:schemeClr val="accent4">
                    <a:lumMod val="50000"/>
                  </a:schemeClr>
                </a:solidFill>
                <a:latin typeface="Calibri" panose="020F0502020204030204" pitchFamily="34" charset="0"/>
                <a:ea typeface="Calibri" panose="020F0502020204030204" pitchFamily="34" charset="0"/>
              </a:rPr>
              <a:t>CBT Geldrop: </a:t>
            </a:r>
            <a:r>
              <a:rPr lang="nl-NL" sz="2400" dirty="0">
                <a:solidFill>
                  <a:schemeClr val="accent4">
                    <a:lumMod val="50000"/>
                  </a:schemeClr>
                </a:solidFill>
                <a:latin typeface="Calibri" panose="020F0502020204030204" pitchFamily="34" charset="0"/>
                <a:ea typeface="Calibri" panose="020F0502020204030204" pitchFamily="34" charset="0"/>
              </a:rPr>
              <a:t>2022 presentatie op locatie, </a:t>
            </a:r>
          </a:p>
          <a:p>
            <a:r>
              <a:rPr lang="nl-NL" sz="2400" dirty="0">
                <a:solidFill>
                  <a:schemeClr val="accent4">
                    <a:lumMod val="50000"/>
                  </a:schemeClr>
                </a:solidFill>
                <a:latin typeface="Calibri" panose="020F0502020204030204" pitchFamily="34" charset="0"/>
                <a:ea typeface="Calibri" panose="020F0502020204030204" pitchFamily="34" charset="0"/>
              </a:rPr>
              <a:t>        (nu onderzocht hoe via eigen systeem te starten)</a:t>
            </a:r>
          </a:p>
          <a:p>
            <a:pPr marL="457200" indent="-457200">
              <a:buFont typeface="+mj-lt"/>
              <a:buAutoNum type="arabicPeriod"/>
            </a:pPr>
            <a:r>
              <a:rPr lang="nl-NL" sz="2400" b="1" dirty="0">
                <a:solidFill>
                  <a:schemeClr val="accent4">
                    <a:lumMod val="50000"/>
                  </a:schemeClr>
                </a:solidFill>
                <a:latin typeface="Calibri" panose="020F0502020204030204" pitchFamily="34" charset="0"/>
                <a:ea typeface="Calibri" panose="020F0502020204030204" pitchFamily="34" charset="0"/>
              </a:rPr>
              <a:t>CBT Rijnmond: </a:t>
            </a:r>
            <a:r>
              <a:rPr lang="nl-NL" sz="2400" dirty="0">
                <a:solidFill>
                  <a:schemeClr val="accent4">
                    <a:lumMod val="50000"/>
                  </a:schemeClr>
                </a:solidFill>
                <a:latin typeface="Calibri" panose="020F0502020204030204" pitchFamily="34" charset="0"/>
                <a:ea typeface="Calibri" panose="020F0502020204030204" pitchFamily="34" charset="0"/>
              </a:rPr>
              <a:t>2023 presentatie op locatie, ze gaan in contact met Amsterdam voor </a:t>
            </a:r>
            <a:r>
              <a:rPr lang="nl-NL" sz="2400" dirty="0" err="1">
                <a:solidFill>
                  <a:schemeClr val="accent4">
                    <a:lumMod val="50000"/>
                  </a:schemeClr>
                </a:solidFill>
                <a:latin typeface="Calibri" panose="020F0502020204030204" pitchFamily="34" charset="0"/>
                <a:ea typeface="Calibri" panose="020F0502020204030204" pitchFamily="34" charset="0"/>
              </a:rPr>
              <a:t>gezamelijke</a:t>
            </a:r>
            <a:r>
              <a:rPr lang="nl-NL" sz="2400" dirty="0">
                <a:solidFill>
                  <a:schemeClr val="accent4">
                    <a:lumMod val="50000"/>
                  </a:schemeClr>
                </a:solidFill>
                <a:latin typeface="Calibri" panose="020F0502020204030204" pitchFamily="34" charset="0"/>
                <a:ea typeface="Calibri" panose="020F0502020204030204" pitchFamily="34" charset="0"/>
              </a:rPr>
              <a:t> aansturing via eigen software</a:t>
            </a:r>
          </a:p>
          <a:p>
            <a:pPr marL="457200" indent="-457200">
              <a:buFont typeface="+mj-lt"/>
              <a:buAutoNum type="arabicPeriod"/>
            </a:pPr>
            <a:r>
              <a:rPr lang="nl-NL" sz="2400" b="1" dirty="0">
                <a:solidFill>
                  <a:schemeClr val="accent4">
                    <a:lumMod val="50000"/>
                  </a:schemeClr>
                </a:solidFill>
                <a:latin typeface="Calibri" panose="020F0502020204030204" pitchFamily="34" charset="0"/>
                <a:ea typeface="Calibri" panose="020F0502020204030204" pitchFamily="34" charset="0"/>
              </a:rPr>
              <a:t>CBT Maastricht: </a:t>
            </a:r>
            <a:r>
              <a:rPr lang="nl-NL" sz="2400" dirty="0">
                <a:solidFill>
                  <a:schemeClr val="accent4">
                    <a:lumMod val="50000"/>
                  </a:schemeClr>
                </a:solidFill>
                <a:latin typeface="Calibri" panose="020F0502020204030204" pitchFamily="34" charset="0"/>
                <a:ea typeface="Calibri" panose="020F0502020204030204" pitchFamily="34" charset="0"/>
              </a:rPr>
              <a:t>eerste contact is geweest</a:t>
            </a:r>
          </a:p>
          <a:p>
            <a:pPr marL="457200" indent="-457200">
              <a:buFont typeface="+mj-lt"/>
              <a:buAutoNum type="arabicPeriod"/>
            </a:pPr>
            <a:r>
              <a:rPr lang="nl-NL" sz="2400" b="1" dirty="0">
                <a:solidFill>
                  <a:schemeClr val="accent4">
                    <a:lumMod val="50000"/>
                  </a:schemeClr>
                </a:solidFill>
                <a:latin typeface="Calibri" panose="020F0502020204030204" pitchFamily="34" charset="0"/>
                <a:ea typeface="Calibri" panose="020F0502020204030204" pitchFamily="34" charset="0"/>
              </a:rPr>
              <a:t>CBT </a:t>
            </a:r>
            <a:r>
              <a:rPr lang="nl-NL" sz="2400" b="1" dirty="0" err="1">
                <a:solidFill>
                  <a:schemeClr val="accent4">
                    <a:lumMod val="50000"/>
                  </a:schemeClr>
                </a:solidFill>
                <a:latin typeface="Calibri" panose="020F0502020204030204" pitchFamily="34" charset="0"/>
                <a:ea typeface="Calibri" panose="020F0502020204030204" pitchFamily="34" charset="0"/>
              </a:rPr>
              <a:t>Haga</a:t>
            </a:r>
            <a:r>
              <a:rPr lang="nl-NL" sz="2400" b="1" dirty="0">
                <a:solidFill>
                  <a:schemeClr val="accent4">
                    <a:lumMod val="50000"/>
                  </a:schemeClr>
                </a:solidFill>
                <a:latin typeface="Calibri" panose="020F0502020204030204" pitchFamily="34" charset="0"/>
                <a:ea typeface="Calibri" panose="020F0502020204030204" pitchFamily="34" charset="0"/>
              </a:rPr>
              <a:t> Ziekenhuis: </a:t>
            </a:r>
            <a:r>
              <a:rPr lang="nl-NL" sz="2400" dirty="0">
                <a:solidFill>
                  <a:schemeClr val="accent4">
                    <a:lumMod val="50000"/>
                  </a:schemeClr>
                </a:solidFill>
                <a:latin typeface="Calibri" panose="020F0502020204030204" pitchFamily="34" charset="0"/>
                <a:ea typeface="Calibri" panose="020F0502020204030204" pitchFamily="34" charset="0"/>
              </a:rPr>
              <a:t>presentatie is gehouden</a:t>
            </a:r>
          </a:p>
          <a:p>
            <a:r>
              <a:rPr lang="nl-NL" sz="2400" b="1" dirty="0">
                <a:solidFill>
                  <a:schemeClr val="accent4">
                    <a:lumMod val="50000"/>
                  </a:schemeClr>
                </a:solidFill>
                <a:latin typeface="Calibri" panose="020F0502020204030204" pitchFamily="34" charset="0"/>
                <a:ea typeface="Calibri" panose="020F0502020204030204" pitchFamily="34" charset="0"/>
              </a:rPr>
              <a:t>8. 9. 10. Centrum voor tandzorg Nijmegen, Arnhem en den Bosch: 	</a:t>
            </a:r>
            <a:r>
              <a:rPr lang="nl-NL" sz="2400" dirty="0">
                <a:solidFill>
                  <a:schemeClr val="accent4">
                    <a:lumMod val="50000"/>
                  </a:schemeClr>
                </a:solidFill>
                <a:latin typeface="Calibri" panose="020F0502020204030204" pitchFamily="34" charset="0"/>
                <a:ea typeface="Calibri" panose="020F0502020204030204" pitchFamily="34" charset="0"/>
              </a:rPr>
              <a:t>2022 presentatie, omstandigheden nu uitgesteld</a:t>
            </a:r>
          </a:p>
          <a:p>
            <a:endParaRPr lang="nl-NL" sz="2400" dirty="0">
              <a:solidFill>
                <a:schemeClr val="accent4">
                  <a:lumMod val="50000"/>
                </a:schemeClr>
              </a:solidFill>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endParaRPr lang="nl-NL" sz="2400" b="1" dirty="0">
              <a:solidFill>
                <a:schemeClr val="accent4">
                  <a:lumMod val="50000"/>
                </a:schemeClr>
              </a:solidFill>
            </a:endParaRPr>
          </a:p>
          <a:p>
            <a:endParaRPr lang="nl-NL" dirty="0"/>
          </a:p>
        </p:txBody>
      </p:sp>
      <p:sp>
        <p:nvSpPr>
          <p:cNvPr id="3" name="Tekstvak 2">
            <a:extLst>
              <a:ext uri="{FF2B5EF4-FFF2-40B4-BE49-F238E27FC236}">
                <a16:creationId xmlns:a16="http://schemas.microsoft.com/office/drawing/2014/main" id="{E906BBFE-AD43-4D51-0770-6F37F41AE09C}"/>
              </a:ext>
            </a:extLst>
          </p:cNvPr>
          <p:cNvSpPr txBox="1"/>
          <p:nvPr/>
        </p:nvSpPr>
        <p:spPr>
          <a:xfrm>
            <a:off x="393290" y="201409"/>
            <a:ext cx="4807975" cy="523220"/>
          </a:xfrm>
          <a:prstGeom prst="rect">
            <a:avLst/>
          </a:prstGeom>
          <a:noFill/>
        </p:spPr>
        <p:txBody>
          <a:bodyPr wrap="square" rtlCol="0">
            <a:spAutoFit/>
          </a:bodyPr>
          <a:lstStyle/>
          <a:p>
            <a:pPr algn="ctr"/>
            <a:r>
              <a:rPr lang="nl-NL" sz="2800" b="1" dirty="0">
                <a:solidFill>
                  <a:schemeClr val="accent4">
                    <a:lumMod val="50000"/>
                  </a:schemeClr>
                </a:solidFill>
              </a:rPr>
              <a:t>Ontwikkelingen </a:t>
            </a:r>
            <a:r>
              <a:rPr lang="nl-NL" sz="2800" b="1" dirty="0" err="1">
                <a:solidFill>
                  <a:schemeClr val="accent4">
                    <a:lumMod val="50000"/>
                  </a:schemeClr>
                </a:solidFill>
              </a:rPr>
              <a:t>BijtMeter</a:t>
            </a:r>
            <a:endParaRPr lang="nl-NL" sz="2800" b="1" dirty="0">
              <a:solidFill>
                <a:schemeClr val="accent4">
                  <a:lumMod val="50000"/>
                </a:schemeClr>
              </a:solidFill>
            </a:endParaRPr>
          </a:p>
        </p:txBody>
      </p:sp>
    </p:spTree>
    <p:extLst>
      <p:ext uri="{BB962C8B-B14F-4D97-AF65-F5344CB8AC3E}">
        <p14:creationId xmlns:p14="http://schemas.microsoft.com/office/powerpoint/2010/main" val="2408689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55215C-AED5-D4E6-A99F-5D6914C59F2E}"/>
            </a:ext>
          </a:extLst>
        </p:cNvPr>
        <p:cNvGrpSpPr/>
        <p:nvPr/>
      </p:nvGrpSpPr>
      <p:grpSpPr>
        <a:xfrm>
          <a:off x="0" y="0"/>
          <a:ext cx="0" cy="0"/>
          <a:chOff x="0" y="0"/>
          <a:chExt cx="0" cy="0"/>
        </a:xfrm>
      </p:grpSpPr>
      <p:pic>
        <p:nvPicPr>
          <p:cNvPr id="4" name="Afbeelding 3" descr="Logo_Cobijt.png">
            <a:extLst>
              <a:ext uri="{FF2B5EF4-FFF2-40B4-BE49-F238E27FC236}">
                <a16:creationId xmlns:a16="http://schemas.microsoft.com/office/drawing/2014/main" id="{A35002CC-BEA3-B8AA-0C73-050C649A5ED3}"/>
              </a:ext>
            </a:extLst>
          </p:cNvPr>
          <p:cNvPicPr>
            <a:picLocks noChangeAspect="1"/>
          </p:cNvPicPr>
          <p:nvPr/>
        </p:nvPicPr>
        <p:blipFill>
          <a:blip r:embed="rId3">
            <a:clrChange>
              <a:clrFrom>
                <a:srgbClr val="FFFFFF"/>
              </a:clrFrom>
              <a:clrTo>
                <a:srgbClr val="FFFFFF">
                  <a:alpha val="0"/>
                </a:srgbClr>
              </a:clrTo>
            </a:clrChange>
            <a:alphaModFix amt="50000"/>
          </a:blip>
          <a:srcRect t="3212" r="80556" b="6094"/>
          <a:stretch>
            <a:fillRect/>
          </a:stretch>
        </p:blipFill>
        <p:spPr>
          <a:xfrm>
            <a:off x="7388429" y="2"/>
            <a:ext cx="2883789" cy="6857999"/>
          </a:xfrm>
          <a:prstGeom prst="rect">
            <a:avLst/>
          </a:prstGeom>
        </p:spPr>
      </p:pic>
      <p:pic>
        <p:nvPicPr>
          <p:cNvPr id="8" name="Afbeelding 7" descr="Logo_Cobijt.png">
            <a:extLst>
              <a:ext uri="{FF2B5EF4-FFF2-40B4-BE49-F238E27FC236}">
                <a16:creationId xmlns:a16="http://schemas.microsoft.com/office/drawing/2014/main" id="{CED21608-94A3-2D17-C2D6-6CD05ED19777}"/>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8996808" y="6064325"/>
            <a:ext cx="1275408" cy="636452"/>
          </a:xfrm>
          <a:prstGeom prst="rect">
            <a:avLst/>
          </a:prstGeom>
        </p:spPr>
      </p:pic>
      <p:cxnSp>
        <p:nvCxnSpPr>
          <p:cNvPr id="33" name="Rechte verbindingslijn 32">
            <a:extLst>
              <a:ext uri="{FF2B5EF4-FFF2-40B4-BE49-F238E27FC236}">
                <a16:creationId xmlns:a16="http://schemas.microsoft.com/office/drawing/2014/main" id="{5D8C21B5-9DA9-649B-1820-CAEF22316BAD}"/>
              </a:ext>
            </a:extLst>
          </p:cNvPr>
          <p:cNvCxnSpPr/>
          <p:nvPr/>
        </p:nvCxnSpPr>
        <p:spPr>
          <a:xfrm>
            <a:off x="0" y="698500"/>
            <a:ext cx="2154430" cy="1588"/>
          </a:xfrm>
          <a:prstGeom prst="line">
            <a:avLst/>
          </a:prstGeom>
          <a:ln w="50800">
            <a:gradFill flip="none" rotWithShape="1">
              <a:gsLst>
                <a:gs pos="60000">
                  <a:srgbClr val="94084B"/>
                </a:gs>
                <a:gs pos="100000">
                  <a:srgbClr val="FFFFFF">
                    <a:alpha val="0"/>
                  </a:srgbClr>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ekstvak 1">
            <a:extLst>
              <a:ext uri="{FF2B5EF4-FFF2-40B4-BE49-F238E27FC236}">
                <a16:creationId xmlns:a16="http://schemas.microsoft.com/office/drawing/2014/main" id="{767E8B4E-64A9-38A1-3A44-C5790A3133CB}"/>
              </a:ext>
            </a:extLst>
          </p:cNvPr>
          <p:cNvSpPr txBox="1"/>
          <p:nvPr/>
        </p:nvSpPr>
        <p:spPr>
          <a:xfrm>
            <a:off x="285427" y="910250"/>
            <a:ext cx="8711381" cy="6647974"/>
          </a:xfrm>
          <a:prstGeom prst="rect">
            <a:avLst/>
          </a:prstGeom>
          <a:noFill/>
        </p:spPr>
        <p:txBody>
          <a:bodyPr wrap="square" rtlCol="0">
            <a:spAutoFit/>
          </a:bodyPr>
          <a:lstStyle/>
          <a:p>
            <a:pPr marL="342900" indent="-342900">
              <a:buFont typeface="Arial" panose="020B0604020202020204" pitchFamily="34" charset="0"/>
              <a:buChar char="•"/>
            </a:pPr>
            <a:r>
              <a:rPr lang="nl-NL" sz="2400" dirty="0">
                <a:highlight>
                  <a:srgbClr val="FFFF00"/>
                </a:highlight>
                <a:latin typeface="Calibri" panose="020F0502020204030204" pitchFamily="34" charset="0"/>
                <a:ea typeface="Calibri" panose="020F0502020204030204" pitchFamily="34" charset="0"/>
              </a:rPr>
              <a:t>Bijtmeter kan en is beter om stand </a:t>
            </a:r>
            <a:r>
              <a:rPr lang="nl-NL" sz="2400" dirty="0" err="1">
                <a:highlight>
                  <a:srgbClr val="FFFF00"/>
                </a:highlight>
                <a:latin typeface="Calibri" panose="020F0502020204030204" pitchFamily="34" charset="0"/>
                <a:ea typeface="Calibri" panose="020F0502020204030204" pitchFamily="34" charset="0"/>
              </a:rPr>
              <a:t>alone</a:t>
            </a:r>
            <a:r>
              <a:rPr lang="nl-NL" sz="2400" dirty="0">
                <a:highlight>
                  <a:srgbClr val="FFFF00"/>
                </a:highlight>
                <a:latin typeface="Calibri" panose="020F0502020204030204" pitchFamily="34" charset="0"/>
                <a:ea typeface="Calibri" panose="020F0502020204030204" pitchFamily="34" charset="0"/>
              </a:rPr>
              <a:t> (is zonder tussenkomst ICT) in gebruik genomen worden!!!!</a:t>
            </a:r>
          </a:p>
          <a:p>
            <a:pPr marL="342900" indent="-342900">
              <a:buFont typeface="Arial" panose="020B0604020202020204" pitchFamily="34" charset="0"/>
              <a:buChar char="•"/>
            </a:pPr>
            <a:endParaRPr lang="nl-NL" sz="2400" dirty="0">
              <a:effectLst/>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nl-NL" sz="2400" dirty="0">
                <a:effectLst/>
                <a:latin typeface="Calibri" panose="020F0502020204030204" pitchFamily="34" charset="0"/>
                <a:ea typeface="Calibri" panose="020F0502020204030204" pitchFamily="34" charset="0"/>
              </a:rPr>
              <a:t>Start met een niet-gekoppelde standaard Bijtmeter omgeving, voorzien van de logo’s van de deelnemer</a:t>
            </a:r>
          </a:p>
          <a:p>
            <a:pPr marL="342900" indent="-342900">
              <a:buFont typeface="Arial" panose="020B0604020202020204" pitchFamily="34" charset="0"/>
              <a:buChar char="•"/>
            </a:pPr>
            <a:endParaRPr lang="nl-NL" sz="2400" dirty="0">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nl-NL" sz="2400" dirty="0">
                <a:effectLst/>
                <a:latin typeface="Calibri" panose="020F0502020204030204" pitchFamily="34" charset="0"/>
                <a:ea typeface="Calibri" panose="020F0502020204030204" pitchFamily="34" charset="0"/>
              </a:rPr>
              <a:t>Tot nu toe </a:t>
            </a:r>
            <a:r>
              <a:rPr lang="nl-NL" sz="2400" dirty="0">
                <a:latin typeface="Calibri" panose="020F0502020204030204" pitchFamily="34" charset="0"/>
                <a:ea typeface="Calibri" panose="020F0502020204030204" pitchFamily="34" charset="0"/>
              </a:rPr>
              <a:t>teveel uitgegaan van koppeling met EPD. Dit laten we eerst helemaal los, omdat het niet nodig is.</a:t>
            </a:r>
          </a:p>
          <a:p>
            <a:pPr marL="342900" indent="-342900">
              <a:buFont typeface="Arial" panose="020B0604020202020204" pitchFamily="34" charset="0"/>
              <a:buChar char="•"/>
            </a:pPr>
            <a:endParaRPr lang="nl-NL" sz="2400" dirty="0">
              <a:effectLst/>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nl-NL" sz="2400" dirty="0">
                <a:latin typeface="Calibri" panose="020F0502020204030204" pitchFamily="34" charset="0"/>
                <a:ea typeface="Calibri" panose="020F0502020204030204" pitchFamily="34" charset="0"/>
              </a:rPr>
              <a:t>Standaardcontract en standaard verwerkersovereenkomst ondertekenen is voldoende om te starten</a:t>
            </a:r>
          </a:p>
          <a:p>
            <a:endParaRPr lang="nl-NL" sz="2400" dirty="0">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nl-NL" sz="2400" dirty="0">
                <a:effectLst/>
                <a:latin typeface="Calibri" panose="020F0502020204030204" pitchFamily="34" charset="0"/>
                <a:ea typeface="Calibri" panose="020F0502020204030204" pitchFamily="34" charset="0"/>
              </a:rPr>
              <a:t>Paul V en Arthur (</a:t>
            </a:r>
            <a:r>
              <a:rPr lang="nl-NL" sz="2400" dirty="0" err="1">
                <a:effectLst/>
                <a:latin typeface="Calibri" panose="020F0502020204030204" pitchFamily="34" charset="0"/>
                <a:ea typeface="Calibri" panose="020F0502020204030204" pitchFamily="34" charset="0"/>
              </a:rPr>
              <a:t>B</a:t>
            </a:r>
            <a:r>
              <a:rPr lang="nl-NL" sz="2400" dirty="0" err="1">
                <a:latin typeface="Calibri" panose="020F0502020204030204" pitchFamily="34" charset="0"/>
                <a:ea typeface="Calibri" panose="020F0502020204030204" pitchFamily="34" charset="0"/>
              </a:rPr>
              <a:t>rightfish</a:t>
            </a:r>
            <a:r>
              <a:rPr lang="nl-NL" sz="2400" dirty="0">
                <a:latin typeface="Calibri" panose="020F0502020204030204" pitchFamily="34" charset="0"/>
                <a:ea typeface="Calibri" panose="020F0502020204030204" pitchFamily="34" charset="0"/>
              </a:rPr>
              <a:t>) kunnen omgeving klaarzetten als deelname vrijwel zeker is. Werkt positief in gesprek, “je kunt technisch nu al beginnen”</a:t>
            </a:r>
          </a:p>
          <a:p>
            <a:pPr marL="342900" indent="-342900">
              <a:buFont typeface="Arial" panose="020B0604020202020204" pitchFamily="34" charset="0"/>
              <a:buChar char="•"/>
            </a:pPr>
            <a:endParaRPr lang="nl-NL" sz="2400" dirty="0">
              <a:effectLst/>
              <a:latin typeface="Calibri" panose="020F0502020204030204" pitchFamily="34" charset="0"/>
              <a:ea typeface="Calibri" panose="020F0502020204030204" pitchFamily="34" charset="0"/>
            </a:endParaRPr>
          </a:p>
          <a:p>
            <a:endParaRPr lang="nl-NL" sz="2400" dirty="0">
              <a:solidFill>
                <a:schemeClr val="accent4">
                  <a:lumMod val="50000"/>
                </a:schemeClr>
              </a:solidFill>
            </a:endParaRPr>
          </a:p>
          <a:p>
            <a:endParaRPr lang="nl-NL" dirty="0"/>
          </a:p>
        </p:txBody>
      </p:sp>
      <p:sp>
        <p:nvSpPr>
          <p:cNvPr id="3" name="Tekstvak 2">
            <a:extLst>
              <a:ext uri="{FF2B5EF4-FFF2-40B4-BE49-F238E27FC236}">
                <a16:creationId xmlns:a16="http://schemas.microsoft.com/office/drawing/2014/main" id="{F72E48EF-42D8-00C0-FEA8-2E40BFACFEA4}"/>
              </a:ext>
            </a:extLst>
          </p:cNvPr>
          <p:cNvSpPr txBox="1"/>
          <p:nvPr/>
        </p:nvSpPr>
        <p:spPr>
          <a:xfrm>
            <a:off x="393290" y="201409"/>
            <a:ext cx="4807975" cy="523220"/>
          </a:xfrm>
          <a:prstGeom prst="rect">
            <a:avLst/>
          </a:prstGeom>
          <a:noFill/>
        </p:spPr>
        <p:txBody>
          <a:bodyPr wrap="square" rtlCol="0">
            <a:spAutoFit/>
          </a:bodyPr>
          <a:lstStyle/>
          <a:p>
            <a:pPr algn="ctr"/>
            <a:r>
              <a:rPr lang="nl-NL" sz="2800" b="1" dirty="0">
                <a:solidFill>
                  <a:schemeClr val="accent4">
                    <a:lumMod val="50000"/>
                  </a:schemeClr>
                </a:solidFill>
              </a:rPr>
              <a:t>Ontwikkelingen </a:t>
            </a:r>
            <a:r>
              <a:rPr lang="nl-NL" sz="2800" b="1" dirty="0" err="1">
                <a:solidFill>
                  <a:schemeClr val="accent4">
                    <a:lumMod val="50000"/>
                  </a:schemeClr>
                </a:solidFill>
              </a:rPr>
              <a:t>BijtMeter</a:t>
            </a:r>
            <a:endParaRPr lang="nl-NL" sz="2800" b="1" dirty="0">
              <a:solidFill>
                <a:schemeClr val="accent4">
                  <a:lumMod val="50000"/>
                </a:schemeClr>
              </a:solidFill>
            </a:endParaRPr>
          </a:p>
        </p:txBody>
      </p:sp>
    </p:spTree>
    <p:extLst>
      <p:ext uri="{BB962C8B-B14F-4D97-AF65-F5344CB8AC3E}">
        <p14:creationId xmlns:p14="http://schemas.microsoft.com/office/powerpoint/2010/main" val="1712221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55215C-AED5-D4E6-A99F-5D6914C59F2E}"/>
            </a:ext>
          </a:extLst>
        </p:cNvPr>
        <p:cNvGrpSpPr/>
        <p:nvPr/>
      </p:nvGrpSpPr>
      <p:grpSpPr>
        <a:xfrm>
          <a:off x="0" y="0"/>
          <a:ext cx="0" cy="0"/>
          <a:chOff x="0" y="0"/>
          <a:chExt cx="0" cy="0"/>
        </a:xfrm>
      </p:grpSpPr>
      <p:pic>
        <p:nvPicPr>
          <p:cNvPr id="4" name="Afbeelding 3" descr="Logo_Cobijt.png">
            <a:extLst>
              <a:ext uri="{FF2B5EF4-FFF2-40B4-BE49-F238E27FC236}">
                <a16:creationId xmlns:a16="http://schemas.microsoft.com/office/drawing/2014/main" id="{A35002CC-BEA3-B8AA-0C73-050C649A5ED3}"/>
              </a:ext>
            </a:extLst>
          </p:cNvPr>
          <p:cNvPicPr>
            <a:picLocks noChangeAspect="1"/>
          </p:cNvPicPr>
          <p:nvPr/>
        </p:nvPicPr>
        <p:blipFill>
          <a:blip r:embed="rId3">
            <a:clrChange>
              <a:clrFrom>
                <a:srgbClr val="FFFFFF"/>
              </a:clrFrom>
              <a:clrTo>
                <a:srgbClr val="FFFFFF">
                  <a:alpha val="0"/>
                </a:srgbClr>
              </a:clrTo>
            </a:clrChange>
            <a:alphaModFix amt="50000"/>
          </a:blip>
          <a:srcRect t="3212" r="80556" b="6094"/>
          <a:stretch>
            <a:fillRect/>
          </a:stretch>
        </p:blipFill>
        <p:spPr>
          <a:xfrm>
            <a:off x="7388429" y="2"/>
            <a:ext cx="2883789" cy="6857999"/>
          </a:xfrm>
          <a:prstGeom prst="rect">
            <a:avLst/>
          </a:prstGeom>
        </p:spPr>
      </p:pic>
      <p:pic>
        <p:nvPicPr>
          <p:cNvPr id="8" name="Afbeelding 7" descr="Logo_Cobijt.png">
            <a:extLst>
              <a:ext uri="{FF2B5EF4-FFF2-40B4-BE49-F238E27FC236}">
                <a16:creationId xmlns:a16="http://schemas.microsoft.com/office/drawing/2014/main" id="{CED21608-94A3-2D17-C2D6-6CD05ED19777}"/>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8996808" y="6064325"/>
            <a:ext cx="1275408" cy="636452"/>
          </a:xfrm>
          <a:prstGeom prst="rect">
            <a:avLst/>
          </a:prstGeom>
        </p:spPr>
      </p:pic>
      <p:cxnSp>
        <p:nvCxnSpPr>
          <p:cNvPr id="33" name="Rechte verbindingslijn 32">
            <a:extLst>
              <a:ext uri="{FF2B5EF4-FFF2-40B4-BE49-F238E27FC236}">
                <a16:creationId xmlns:a16="http://schemas.microsoft.com/office/drawing/2014/main" id="{5D8C21B5-9DA9-649B-1820-CAEF22316BAD}"/>
              </a:ext>
            </a:extLst>
          </p:cNvPr>
          <p:cNvCxnSpPr/>
          <p:nvPr/>
        </p:nvCxnSpPr>
        <p:spPr>
          <a:xfrm>
            <a:off x="0" y="698500"/>
            <a:ext cx="2154430" cy="1588"/>
          </a:xfrm>
          <a:prstGeom prst="line">
            <a:avLst/>
          </a:prstGeom>
          <a:ln w="50800">
            <a:gradFill flip="none" rotWithShape="1">
              <a:gsLst>
                <a:gs pos="60000">
                  <a:srgbClr val="94084B"/>
                </a:gs>
                <a:gs pos="100000">
                  <a:srgbClr val="FFFFFF">
                    <a:alpha val="0"/>
                  </a:srgbClr>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ekstvak 1">
            <a:extLst>
              <a:ext uri="{FF2B5EF4-FFF2-40B4-BE49-F238E27FC236}">
                <a16:creationId xmlns:a16="http://schemas.microsoft.com/office/drawing/2014/main" id="{767E8B4E-64A9-38A1-3A44-C5790A3133CB}"/>
              </a:ext>
            </a:extLst>
          </p:cNvPr>
          <p:cNvSpPr txBox="1"/>
          <p:nvPr/>
        </p:nvSpPr>
        <p:spPr>
          <a:xfrm>
            <a:off x="285427" y="910250"/>
            <a:ext cx="8711381" cy="1846659"/>
          </a:xfrm>
          <a:prstGeom prst="rect">
            <a:avLst/>
          </a:prstGeom>
          <a:noFill/>
        </p:spPr>
        <p:txBody>
          <a:bodyPr wrap="square" rtlCol="0">
            <a:spAutoFit/>
          </a:bodyPr>
          <a:lstStyle/>
          <a:p>
            <a:pPr marL="342900" indent="-342900">
              <a:buFont typeface="Arial" panose="020B0604020202020204" pitchFamily="34" charset="0"/>
              <a:buChar char="•"/>
            </a:pPr>
            <a:endParaRPr lang="nl-NL" sz="2400" dirty="0">
              <a:effectLst/>
              <a:latin typeface="Calibri" panose="020F0502020204030204" pitchFamily="34" charset="0"/>
              <a:ea typeface="Calibri" panose="020F0502020204030204" pitchFamily="34" charset="0"/>
            </a:endParaRPr>
          </a:p>
          <a:p>
            <a:r>
              <a:rPr lang="nl-NL" sz="2400" dirty="0">
                <a:solidFill>
                  <a:schemeClr val="accent4">
                    <a:lumMod val="50000"/>
                  </a:schemeClr>
                </a:solidFill>
              </a:rPr>
              <a:t>Voorbeeld </a:t>
            </a:r>
            <a:r>
              <a:rPr lang="nl-NL" sz="2400" dirty="0" err="1">
                <a:solidFill>
                  <a:schemeClr val="accent4">
                    <a:lumMod val="50000"/>
                  </a:schemeClr>
                </a:solidFill>
              </a:rPr>
              <a:t>Work</a:t>
            </a:r>
            <a:r>
              <a:rPr lang="nl-NL" sz="2400" dirty="0">
                <a:solidFill>
                  <a:schemeClr val="accent4">
                    <a:lumMod val="50000"/>
                  </a:schemeClr>
                </a:solidFill>
              </a:rPr>
              <a:t> Flow Kinderen</a:t>
            </a:r>
          </a:p>
          <a:p>
            <a:r>
              <a:rPr lang="nl-NL" sz="2400" dirty="0">
                <a:solidFill>
                  <a:schemeClr val="accent4">
                    <a:lumMod val="50000"/>
                  </a:schemeClr>
                </a:solidFill>
              </a:rPr>
              <a:t>Zie aparte bijlage</a:t>
            </a:r>
          </a:p>
          <a:p>
            <a:endParaRPr lang="nl-NL" sz="2400" dirty="0">
              <a:solidFill>
                <a:schemeClr val="accent4">
                  <a:lumMod val="50000"/>
                </a:schemeClr>
              </a:solidFill>
            </a:endParaRPr>
          </a:p>
          <a:p>
            <a:endParaRPr lang="nl-NL" dirty="0"/>
          </a:p>
        </p:txBody>
      </p:sp>
      <p:sp>
        <p:nvSpPr>
          <p:cNvPr id="3" name="Tekstvak 2">
            <a:extLst>
              <a:ext uri="{FF2B5EF4-FFF2-40B4-BE49-F238E27FC236}">
                <a16:creationId xmlns:a16="http://schemas.microsoft.com/office/drawing/2014/main" id="{F72E48EF-42D8-00C0-FEA8-2E40BFACFEA4}"/>
              </a:ext>
            </a:extLst>
          </p:cNvPr>
          <p:cNvSpPr txBox="1"/>
          <p:nvPr/>
        </p:nvSpPr>
        <p:spPr>
          <a:xfrm>
            <a:off x="393290" y="201409"/>
            <a:ext cx="4807975" cy="523220"/>
          </a:xfrm>
          <a:prstGeom prst="rect">
            <a:avLst/>
          </a:prstGeom>
          <a:noFill/>
        </p:spPr>
        <p:txBody>
          <a:bodyPr wrap="square" rtlCol="0">
            <a:spAutoFit/>
          </a:bodyPr>
          <a:lstStyle/>
          <a:p>
            <a:pPr algn="ctr"/>
            <a:r>
              <a:rPr lang="nl-NL" sz="2800" b="1" dirty="0">
                <a:solidFill>
                  <a:schemeClr val="accent4">
                    <a:lumMod val="50000"/>
                  </a:schemeClr>
                </a:solidFill>
              </a:rPr>
              <a:t>Ontwikkelingen </a:t>
            </a:r>
            <a:r>
              <a:rPr lang="nl-NL" sz="2800" b="1" dirty="0" err="1">
                <a:solidFill>
                  <a:schemeClr val="accent4">
                    <a:lumMod val="50000"/>
                  </a:schemeClr>
                </a:solidFill>
              </a:rPr>
              <a:t>BijtMeter</a:t>
            </a:r>
            <a:endParaRPr lang="nl-NL" sz="2800" b="1" dirty="0">
              <a:solidFill>
                <a:schemeClr val="accent4">
                  <a:lumMod val="50000"/>
                </a:schemeClr>
              </a:solidFill>
            </a:endParaRPr>
          </a:p>
        </p:txBody>
      </p:sp>
    </p:spTree>
    <p:extLst>
      <p:ext uri="{BB962C8B-B14F-4D97-AF65-F5344CB8AC3E}">
        <p14:creationId xmlns:p14="http://schemas.microsoft.com/office/powerpoint/2010/main" val="3033181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55215C-AED5-D4E6-A99F-5D6914C59F2E}"/>
            </a:ext>
          </a:extLst>
        </p:cNvPr>
        <p:cNvGrpSpPr/>
        <p:nvPr/>
      </p:nvGrpSpPr>
      <p:grpSpPr>
        <a:xfrm>
          <a:off x="0" y="0"/>
          <a:ext cx="0" cy="0"/>
          <a:chOff x="0" y="0"/>
          <a:chExt cx="0" cy="0"/>
        </a:xfrm>
      </p:grpSpPr>
      <p:pic>
        <p:nvPicPr>
          <p:cNvPr id="4" name="Afbeelding 3" descr="Logo_Cobijt.png">
            <a:extLst>
              <a:ext uri="{FF2B5EF4-FFF2-40B4-BE49-F238E27FC236}">
                <a16:creationId xmlns:a16="http://schemas.microsoft.com/office/drawing/2014/main" id="{A35002CC-BEA3-B8AA-0C73-050C649A5ED3}"/>
              </a:ext>
            </a:extLst>
          </p:cNvPr>
          <p:cNvPicPr>
            <a:picLocks noChangeAspect="1"/>
          </p:cNvPicPr>
          <p:nvPr/>
        </p:nvPicPr>
        <p:blipFill>
          <a:blip r:embed="rId3">
            <a:clrChange>
              <a:clrFrom>
                <a:srgbClr val="FFFFFF"/>
              </a:clrFrom>
              <a:clrTo>
                <a:srgbClr val="FFFFFF">
                  <a:alpha val="0"/>
                </a:srgbClr>
              </a:clrTo>
            </a:clrChange>
            <a:alphaModFix amt="50000"/>
          </a:blip>
          <a:srcRect t="3212" r="80556" b="6094"/>
          <a:stretch>
            <a:fillRect/>
          </a:stretch>
        </p:blipFill>
        <p:spPr>
          <a:xfrm>
            <a:off x="7388429" y="2"/>
            <a:ext cx="2883789" cy="6857999"/>
          </a:xfrm>
          <a:prstGeom prst="rect">
            <a:avLst/>
          </a:prstGeom>
        </p:spPr>
      </p:pic>
      <p:pic>
        <p:nvPicPr>
          <p:cNvPr id="8" name="Afbeelding 7" descr="Logo_Cobijt.png">
            <a:extLst>
              <a:ext uri="{FF2B5EF4-FFF2-40B4-BE49-F238E27FC236}">
                <a16:creationId xmlns:a16="http://schemas.microsoft.com/office/drawing/2014/main" id="{CED21608-94A3-2D17-C2D6-6CD05ED19777}"/>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8996808" y="6064325"/>
            <a:ext cx="1275408" cy="636452"/>
          </a:xfrm>
          <a:prstGeom prst="rect">
            <a:avLst/>
          </a:prstGeom>
        </p:spPr>
      </p:pic>
      <p:cxnSp>
        <p:nvCxnSpPr>
          <p:cNvPr id="33" name="Rechte verbindingslijn 32">
            <a:extLst>
              <a:ext uri="{FF2B5EF4-FFF2-40B4-BE49-F238E27FC236}">
                <a16:creationId xmlns:a16="http://schemas.microsoft.com/office/drawing/2014/main" id="{5D8C21B5-9DA9-649B-1820-CAEF22316BAD}"/>
              </a:ext>
            </a:extLst>
          </p:cNvPr>
          <p:cNvCxnSpPr/>
          <p:nvPr/>
        </p:nvCxnSpPr>
        <p:spPr>
          <a:xfrm>
            <a:off x="0" y="698500"/>
            <a:ext cx="2154430" cy="1588"/>
          </a:xfrm>
          <a:prstGeom prst="line">
            <a:avLst/>
          </a:prstGeom>
          <a:ln w="50800">
            <a:gradFill flip="none" rotWithShape="1">
              <a:gsLst>
                <a:gs pos="60000">
                  <a:srgbClr val="94084B"/>
                </a:gs>
                <a:gs pos="100000">
                  <a:srgbClr val="FFFFFF">
                    <a:alpha val="0"/>
                  </a:srgbClr>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ekstvak 1">
            <a:extLst>
              <a:ext uri="{FF2B5EF4-FFF2-40B4-BE49-F238E27FC236}">
                <a16:creationId xmlns:a16="http://schemas.microsoft.com/office/drawing/2014/main" id="{767E8B4E-64A9-38A1-3A44-C5790A3133CB}"/>
              </a:ext>
            </a:extLst>
          </p:cNvPr>
          <p:cNvSpPr txBox="1"/>
          <p:nvPr/>
        </p:nvSpPr>
        <p:spPr>
          <a:xfrm>
            <a:off x="285427" y="910250"/>
            <a:ext cx="8711381" cy="1846659"/>
          </a:xfrm>
          <a:prstGeom prst="rect">
            <a:avLst/>
          </a:prstGeom>
          <a:noFill/>
        </p:spPr>
        <p:txBody>
          <a:bodyPr wrap="square" rtlCol="0">
            <a:spAutoFit/>
          </a:bodyPr>
          <a:lstStyle/>
          <a:p>
            <a:pPr marL="342900" indent="-342900">
              <a:buFont typeface="Arial" panose="020B0604020202020204" pitchFamily="34" charset="0"/>
              <a:buChar char="•"/>
            </a:pPr>
            <a:endParaRPr lang="nl-NL" sz="2400" dirty="0">
              <a:effectLst/>
              <a:latin typeface="Calibri" panose="020F0502020204030204" pitchFamily="34" charset="0"/>
              <a:ea typeface="Calibri" panose="020F0502020204030204" pitchFamily="34" charset="0"/>
            </a:endParaRPr>
          </a:p>
          <a:p>
            <a:r>
              <a:rPr lang="nl-NL" sz="2400" dirty="0">
                <a:solidFill>
                  <a:schemeClr val="accent4">
                    <a:lumMod val="50000"/>
                  </a:schemeClr>
                </a:solidFill>
              </a:rPr>
              <a:t>Per doelgroep de vragen lijsten</a:t>
            </a:r>
          </a:p>
          <a:p>
            <a:r>
              <a:rPr lang="nl-NL" sz="2400" dirty="0">
                <a:solidFill>
                  <a:schemeClr val="accent4">
                    <a:lumMod val="50000"/>
                  </a:schemeClr>
                </a:solidFill>
              </a:rPr>
              <a:t>Volgt nog</a:t>
            </a:r>
          </a:p>
          <a:p>
            <a:endParaRPr lang="nl-NL" sz="2400" dirty="0">
              <a:solidFill>
                <a:schemeClr val="accent4">
                  <a:lumMod val="50000"/>
                </a:schemeClr>
              </a:solidFill>
            </a:endParaRPr>
          </a:p>
          <a:p>
            <a:endParaRPr lang="nl-NL" dirty="0"/>
          </a:p>
        </p:txBody>
      </p:sp>
      <p:sp>
        <p:nvSpPr>
          <p:cNvPr id="3" name="Tekstvak 2">
            <a:extLst>
              <a:ext uri="{FF2B5EF4-FFF2-40B4-BE49-F238E27FC236}">
                <a16:creationId xmlns:a16="http://schemas.microsoft.com/office/drawing/2014/main" id="{F72E48EF-42D8-00C0-FEA8-2E40BFACFEA4}"/>
              </a:ext>
            </a:extLst>
          </p:cNvPr>
          <p:cNvSpPr txBox="1"/>
          <p:nvPr/>
        </p:nvSpPr>
        <p:spPr>
          <a:xfrm>
            <a:off x="393290" y="201409"/>
            <a:ext cx="4807975" cy="523220"/>
          </a:xfrm>
          <a:prstGeom prst="rect">
            <a:avLst/>
          </a:prstGeom>
          <a:noFill/>
        </p:spPr>
        <p:txBody>
          <a:bodyPr wrap="square" rtlCol="0">
            <a:spAutoFit/>
          </a:bodyPr>
          <a:lstStyle/>
          <a:p>
            <a:pPr algn="ctr"/>
            <a:r>
              <a:rPr lang="nl-NL" sz="2800" b="1" dirty="0">
                <a:solidFill>
                  <a:schemeClr val="accent4">
                    <a:lumMod val="50000"/>
                  </a:schemeClr>
                </a:solidFill>
              </a:rPr>
              <a:t>Ontwikkelingen </a:t>
            </a:r>
            <a:r>
              <a:rPr lang="nl-NL" sz="2800" b="1" dirty="0" err="1">
                <a:solidFill>
                  <a:schemeClr val="accent4">
                    <a:lumMod val="50000"/>
                  </a:schemeClr>
                </a:solidFill>
              </a:rPr>
              <a:t>BijtMeter</a:t>
            </a:r>
            <a:endParaRPr lang="nl-NL" sz="2800" b="1" dirty="0">
              <a:solidFill>
                <a:schemeClr val="accent4">
                  <a:lumMod val="50000"/>
                </a:schemeClr>
              </a:solidFill>
            </a:endParaRPr>
          </a:p>
        </p:txBody>
      </p:sp>
    </p:spTree>
    <p:extLst>
      <p:ext uri="{BB962C8B-B14F-4D97-AF65-F5344CB8AC3E}">
        <p14:creationId xmlns:p14="http://schemas.microsoft.com/office/powerpoint/2010/main" val="1992719190"/>
      </p:ext>
    </p:extLst>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13103024</TotalTime>
  <Words>2851</Words>
  <Application>Microsoft Office PowerPoint</Application>
  <PresentationFormat>Aangepast</PresentationFormat>
  <Paragraphs>365</Paragraphs>
  <Slides>27</Slides>
  <Notes>21</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27</vt:i4>
      </vt:variant>
    </vt:vector>
  </HeadingPairs>
  <TitlesOfParts>
    <vt:vector size="35" baseType="lpstr">
      <vt:lpstr>Aptos</vt:lpstr>
      <vt:lpstr>Arial</vt:lpstr>
      <vt:lpstr>Calibri</vt:lpstr>
      <vt:lpstr>Georgia</vt:lpstr>
      <vt:lpstr>RijksoverheidSansWebText-Regula</vt:lpstr>
      <vt:lpstr>Symbol</vt:lpstr>
      <vt:lpstr>Times New Roman</vt:lpstr>
      <vt:lpstr>Office-thema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Overzicht totale kosten X731</vt:lpstr>
      <vt:lpstr>PowerPoint-presentatie</vt:lpstr>
      <vt:lpstr>Gevolgen uurtarief door:  1.  inzet extra FTE HBO-ers en 2. delen door TA én MH én andere HBO uren</vt:lpstr>
      <vt:lpstr>Kosten per patiënt De verwachting is dat door extra inzet HBO’ers (functie differentiatie)  ook meer patiënten door Tandarts geholpen kunnen worden en de kosten per patiënt daardoor lager zullen zijn. </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Rick  Van der Pas</dc:creator>
  <cp:lastModifiedBy>Eefting, Fenna</cp:lastModifiedBy>
  <cp:revision>55</cp:revision>
  <cp:lastPrinted>2016-03-13T13:03:31Z</cp:lastPrinted>
  <dcterms:created xsi:type="dcterms:W3CDTF">2016-09-24T12:04:27Z</dcterms:created>
  <dcterms:modified xsi:type="dcterms:W3CDTF">2024-03-12T08:52:07Z</dcterms:modified>
</cp:coreProperties>
</file>