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40" r:id="rId2"/>
    <p:sldId id="671" r:id="rId3"/>
    <p:sldId id="441" r:id="rId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8031BC-35C3-F6EB-D2DB-7C5D46821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22EFD7B-DCFE-A34E-85D6-7C36A654C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067CA4E-D86D-C23E-01A7-D346B2FB7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2EBE-CAE1-4BCE-BB85-6FA4EB4B227F}" type="datetimeFigureOut">
              <a:rPr lang="nl-NL" smtClean="0"/>
              <a:t>12-3-2025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3826246-91D7-11C4-BE35-DA5923520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4C53EE4-FD42-4B6D-1757-7776EC22B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47A2-ACBC-4938-B7FC-CBB5CEA401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0208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846D10-E627-655A-86D8-D19B127D4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AD864552-04B9-CDBF-F1B9-744081B20B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4BBD166-2FCD-697A-6F64-2E7AED756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2EBE-CAE1-4BCE-BB85-6FA4EB4B227F}" type="datetimeFigureOut">
              <a:rPr lang="nl-NL" smtClean="0"/>
              <a:t>12-3-2025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3930C3-96B8-6ABF-4E5B-810400B40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C594B7D-F33E-177A-23DF-EEDE92DA0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47A2-ACBC-4938-B7FC-CBB5CEA401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3460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8298BB3-433C-D477-7069-0B96CFC7B9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BDC531F-1519-EF24-6473-234B3DD748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205AC43-E6D2-5E77-DBBE-D30C16491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2EBE-CAE1-4BCE-BB85-6FA4EB4B227F}" type="datetimeFigureOut">
              <a:rPr lang="nl-NL" smtClean="0"/>
              <a:t>12-3-2025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5813A9-F9F2-F707-DFAE-355D1140F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877AA1-8586-5620-DCDA-57EF5A821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47A2-ACBC-4938-B7FC-CBB5CEA401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4690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8F4B41-CD77-ABF9-ADF4-2314F0984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CA71D1A-40EA-E8B4-BD0D-FC0D50390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4D99E29-9DA9-6431-2516-D2565CAB8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2EBE-CAE1-4BCE-BB85-6FA4EB4B227F}" type="datetimeFigureOut">
              <a:rPr lang="nl-NL" smtClean="0"/>
              <a:t>12-3-2025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5F970E-3FC5-65FD-BB5C-05F846B6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4DAB4C2-42D3-573C-E9BB-DD2075F22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47A2-ACBC-4938-B7FC-CBB5CEA401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688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65FE47-AB4F-09D9-6A9F-914F01222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44E0741-DA36-872F-1ABE-ADC04A622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3B4A260-31E3-1B5D-6D66-8C58C1FEC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2EBE-CAE1-4BCE-BB85-6FA4EB4B227F}" type="datetimeFigureOut">
              <a:rPr lang="nl-NL" smtClean="0"/>
              <a:t>12-3-2025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4DB1BBF-82AC-46EB-C2A1-0FFC26185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23994B0-ED76-5E4D-5A9E-FD6BDE29B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47A2-ACBC-4938-B7FC-CBB5CEA401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43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6AE847-5B99-CE24-A244-00C5D517E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8949D3-3303-1083-B9B2-78E6E91926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AE22331-6AB2-34B4-5C7E-11EC51D36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5A13F52-8A16-72FB-4AFD-CC84B91A1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2EBE-CAE1-4BCE-BB85-6FA4EB4B227F}" type="datetimeFigureOut">
              <a:rPr lang="nl-NL" smtClean="0"/>
              <a:t>12-3-2025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D6B7888-79FD-A47D-344C-38BCF0D6F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3D88767-C524-996A-4DB9-722A81459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47A2-ACBC-4938-B7FC-CBB5CEA401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2188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416C7E-38F6-62A9-2B49-22EEED901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6838260-D2F4-CE31-C159-379556EF4D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1EF5B8D-4A17-DBCC-496F-009A823E0C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F15D168D-A94B-80C3-1B5B-9FEA85ED78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A82ABD3-BBB8-33BA-A63D-AD3D76E860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48BEB21-A11A-595B-9A1E-31AB011DB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2EBE-CAE1-4BCE-BB85-6FA4EB4B227F}" type="datetimeFigureOut">
              <a:rPr lang="nl-NL" smtClean="0"/>
              <a:t>12-3-2025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C2D109B-2DAE-EF59-FB9E-87001FDE1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D9C4277-2159-EAB3-87DF-01F196686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47A2-ACBC-4938-B7FC-CBB5CEA401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2951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C02BFA-C296-ABD0-F9B1-C655BFAC8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F6F5CA2B-27B1-1EDA-ADA2-CF430BC3A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2EBE-CAE1-4BCE-BB85-6FA4EB4B227F}" type="datetimeFigureOut">
              <a:rPr lang="nl-NL" smtClean="0"/>
              <a:t>12-3-2025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247B49D-1F6C-451B-9FEA-6F580553E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54E279F-C2A4-57F2-ED15-9123F080D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47A2-ACBC-4938-B7FC-CBB5CEA401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9071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5D583B5-1910-1F03-0EAA-D71E5648D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2EBE-CAE1-4BCE-BB85-6FA4EB4B227F}" type="datetimeFigureOut">
              <a:rPr lang="nl-NL" smtClean="0"/>
              <a:t>12-3-2025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E6ED94F-9030-8C7C-8569-045B8B44C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250C25B-9DFA-0A12-16D0-BB58EB103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47A2-ACBC-4938-B7FC-CBB5CEA401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3026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4FAA03-0C02-23BA-0F57-C9729DD83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472DD00-2F32-5FF0-F887-870A03143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54B3961-F26F-EF00-E1E2-4BEAE6128D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79C6DE3-04C7-5132-4C01-26ACF1A00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2EBE-CAE1-4BCE-BB85-6FA4EB4B227F}" type="datetimeFigureOut">
              <a:rPr lang="nl-NL" smtClean="0"/>
              <a:t>12-3-2025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7DF4A4C-FDDF-1D8E-FA26-5493E4576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58499B6-8182-7943-B623-BA68B41AF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47A2-ACBC-4938-B7FC-CBB5CEA401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240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F53E88-AF1A-4594-79FB-C67831647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061B6AC7-32A6-4C57-085E-CCA5DC7F60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467303D-B62B-7033-5912-D25E006EE1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BE5FE87-97BD-DB06-C4E0-DC0FB9C97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22EBE-CAE1-4BCE-BB85-6FA4EB4B227F}" type="datetimeFigureOut">
              <a:rPr lang="nl-NL" smtClean="0"/>
              <a:t>12-3-2025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DB64B61-9B41-3862-C81F-97A264078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61A73C7-D7BE-DD43-D648-C51BE7A8A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247A2-ACBC-4938-B7FC-CBB5CEA401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6750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CA8E59B-4601-E9CA-28DA-80F90A2E1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F49CDF5-99BC-0998-AB1B-9E4D836B4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3A66457-1942-8F34-B7FA-2038A9401C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922EBE-CAE1-4BCE-BB85-6FA4EB4B227F}" type="datetimeFigureOut">
              <a:rPr lang="nl-NL" smtClean="0"/>
              <a:t>12-3-2025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DB48E02-5E45-70C1-6B8F-D905AF4EE9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93B2A0-AC87-CCF8-DF98-3A204E0977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7247A2-ACBC-4938-B7FC-CBB5CEA401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2020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ijdelijke aanduiding voor inhoud 7"/>
          <p:cNvGraphicFramePr>
            <a:graphicFrameLocks noGrp="1"/>
          </p:cNvGraphicFramePr>
          <p:nvPr>
            <p:ph idx="1"/>
          </p:nvPr>
        </p:nvGraphicFramePr>
        <p:xfrm>
          <a:off x="971553" y="3715"/>
          <a:ext cx="10248899" cy="7076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2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2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3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57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REPORTED UITKOMSTMATEN PRO’S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BIJTMETER ALLE PATIËNTEN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10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06" marR="68506" marT="34253" marB="34253" anchor="ctr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MEETINSTRUMENTEN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NB VOOR KINDEREN EN HULPBEHOEVENDEN GELDT:</a:t>
                      </a:r>
                    </a:p>
                    <a:p>
                      <a:pPr marL="171450" marR="0" lvl="0" indent="-1714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1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PROMS SPECIFIEK OP LEEFTIJD OF ALGEMENE ITEMS IN PROXY INGEVULD ISM OUDERS / VERZORGERS</a:t>
                      </a:r>
                    </a:p>
                    <a:p>
                      <a:pPr marL="171450" marR="0" lvl="0" indent="-1714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1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NRS WORDT VAS</a:t>
                      </a:r>
                    </a:p>
                  </a:txBody>
                  <a:tcPr marL="68506" marR="68506" marT="34253" marB="34253" anchor="ctr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MEET</a:t>
                      </a:r>
                      <a:r>
                        <a:rPr lang="nl-NL" sz="1100" b="1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/ REGISTRATIE</a:t>
                      </a:r>
                    </a:p>
                    <a:p>
                      <a:pPr algn="ctr"/>
                      <a:r>
                        <a:rPr lang="nl-NL" sz="11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MOMENTEN</a:t>
                      </a:r>
                    </a:p>
                  </a:txBody>
                  <a:tcPr marL="68506" marR="68506" marT="34253" marB="34253" anchor="ctr">
                    <a:solidFill>
                      <a:srgbClr val="9408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1864">
                <a:tc>
                  <a:txBody>
                    <a:bodyPr/>
                    <a:lstStyle/>
                    <a:p>
                      <a:pPr algn="l" fontAlgn="b"/>
                      <a:r>
                        <a:rPr lang="nl-NL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PIJN IN DE MOND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SPRAAKVERMOGEN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SMAAKVERMOGEN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EETVERMOGEN &amp; VOEDING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ONZEKERHEID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PRIKKELBAARHEID, STRESS &amp; GESPANNENHEID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SCHAAMTE &amp; OPGELATENHEID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ADL &amp; KVL &amp; ALGEMEEN FUNCTIONEREN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15" marR="9515" marT="9515" marB="0" anchor="ctr">
                    <a:solidFill>
                      <a:srgbClr val="CACB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13+ OHIB 14 - </a:t>
                      </a:r>
                      <a:r>
                        <a:rPr lang="nl-NL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(14 ITEMS)</a:t>
                      </a:r>
                    </a:p>
                    <a:p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COHIP KINDEREN T/M 12 JAAR - </a:t>
                      </a:r>
                      <a:r>
                        <a:rPr lang="nl-NL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(11 ITEMS)</a:t>
                      </a:r>
                    </a:p>
                    <a:p>
                      <a:endParaRPr lang="nl-NL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fontAlgn="b"/>
                      <a:r>
                        <a:rPr lang="nl-NL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T0 NA INTAKE</a:t>
                      </a:r>
                    </a:p>
                    <a:p>
                      <a:pPr algn="l" fontAlgn="b"/>
                      <a:r>
                        <a:rPr lang="nl-NL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T6 MAANDEN</a:t>
                      </a:r>
                    </a:p>
                    <a:p>
                      <a:pPr algn="l" fontAlgn="b"/>
                      <a:r>
                        <a:rPr lang="nl-NL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T12 MAANDEN </a:t>
                      </a:r>
                    </a:p>
                    <a:p>
                      <a:pPr algn="l" fontAlgn="b"/>
                      <a:r>
                        <a:rPr lang="nl-NL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JAARLIJKS</a:t>
                      </a:r>
                    </a:p>
                    <a:p>
                      <a:pPr algn="l" fontAlgn="b"/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nl-NL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+</a:t>
                      </a:r>
                    </a:p>
                    <a:p>
                      <a:pPr algn="l" fontAlgn="b"/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nl-NL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NA AFRONDING BEHANDELING</a:t>
                      </a:r>
                    </a:p>
                    <a:p>
                      <a:pPr algn="l" fontAlgn="b"/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ctr">
                    <a:solidFill>
                      <a:srgbClr val="CAC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985">
                <a:tc>
                  <a:txBody>
                    <a:bodyPr/>
                    <a:lstStyle/>
                    <a:p>
                      <a:r>
                        <a:rPr lang="nl-NL" sz="1000" b="1" i="0" dirty="0">
                          <a:solidFill>
                            <a:schemeClr val="tx1"/>
                          </a:solidFill>
                          <a:latin typeface="+mj-lt"/>
                        </a:rPr>
                        <a:t>ANGST &amp; DEPRESSIE</a:t>
                      </a: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PHQ – 4 - </a:t>
                      </a:r>
                      <a:r>
                        <a:rPr lang="nl-NL" sz="10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(4 ITEMS)</a:t>
                      </a:r>
                    </a:p>
                    <a:p>
                      <a:endParaRPr lang="nl-NL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ctr">
                    <a:solidFill>
                      <a:srgbClr val="CACBE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0689">
                <a:tc>
                  <a:txBody>
                    <a:bodyPr/>
                    <a:lstStyle/>
                    <a:p>
                      <a:r>
                        <a:rPr lang="nl-NL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(ON)VEILIGHEID BIJ BEHANDELING/BEHANDELAAR</a:t>
                      </a: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NRS 0-10 - </a:t>
                      </a:r>
                      <a:r>
                        <a:rPr lang="nl-NL" sz="1000" b="0" i="0" dirty="0">
                          <a:solidFill>
                            <a:schemeClr val="tx1"/>
                          </a:solidFill>
                          <a:latin typeface="+mn-lt"/>
                        </a:rPr>
                        <a:t>(1 ITEM)</a:t>
                      </a:r>
                    </a:p>
                    <a:p>
                      <a:endParaRPr lang="nl-NL" sz="1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nl-NL" sz="10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HOE VEILIG VOELT U ZICH  / VOEL JE JE BIJ DE BEHANDELAARS IN ONS CENTRUM?</a:t>
                      </a:r>
                      <a:r>
                        <a:rPr lang="nl-NL" sz="1000" i="1" dirty="0">
                          <a:effectLst/>
                          <a:latin typeface="+mn-lt"/>
                        </a:rPr>
                        <a:t> </a:t>
                      </a:r>
                    </a:p>
                    <a:p>
                      <a:endParaRPr lang="nl-NL" sz="1000" i="1" dirty="0">
                        <a:effectLst/>
                        <a:latin typeface="+mn-lt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0689">
                <a:tc>
                  <a:txBody>
                    <a:bodyPr/>
                    <a:lstStyle/>
                    <a:p>
                      <a:r>
                        <a:rPr lang="nl-NL" sz="1000" b="1" i="0" dirty="0">
                          <a:solidFill>
                            <a:schemeClr val="tx1"/>
                          </a:solidFill>
                          <a:latin typeface="+mj-lt"/>
                        </a:rPr>
                        <a:t>KOKHALZEN</a:t>
                      </a: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SINGLE ITEM PLUS NRS </a:t>
                      </a: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 </a:t>
                      </a:r>
                      <a:r>
                        <a:rPr kumimoji="0" lang="nl-NL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(2 ITEMS)</a:t>
                      </a: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HEEFT U  / HEB JE LAST VAN KOKHALZEN?       JA / NEE / ONBEKEND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ZO JA, HOEVEEL BELEMMERT DIT UW / JOUW BEHANDELING?  </a:t>
                      </a: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NRS 0-10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AC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0314265"/>
                  </a:ext>
                </a:extLst>
              </a:tr>
              <a:tr h="1379629">
                <a:tc>
                  <a:txBody>
                    <a:bodyPr/>
                    <a:lstStyle/>
                    <a:p>
                      <a:r>
                        <a:rPr lang="nl-NL" sz="1000" b="1" i="0" dirty="0">
                          <a:solidFill>
                            <a:schemeClr val="tx1"/>
                          </a:solidFill>
                          <a:latin typeface="+mj-lt"/>
                        </a:rPr>
                        <a:t>BEHALEN INDIVIDUEEL BEHANDELDOEL</a:t>
                      </a: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PSK </a:t>
                      </a: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/ PSD-PATIENT SPECIFIEK DOEL - </a:t>
                      </a:r>
                      <a:r>
                        <a:rPr kumimoji="0" lang="nl-NL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(4 ITEMS)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WAT ZIJN UW/JOUW TWEE MEEST BELANGRIJKE DOELEN BIJ DE BEHANDELING IN ONS CENTRUM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_______    ________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EN IN HOEVERRE ZIJN DEZE TOT NU TOE BEHAALD?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NRS 0-10  2X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T0 BIJ INTAKE – FINAAL SAMEN MET BEHANDELAAR VASTSTELLEN 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METING NA IEDERE BEHANDELING NRS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JAARLIJKS % VERBETERING IN NRS REGISTREREN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ctr">
                    <a:solidFill>
                      <a:srgbClr val="CAC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146314"/>
                  </a:ext>
                </a:extLst>
              </a:tr>
              <a:tr h="174045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100" b="1" i="0" u="none" strike="noStrike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87" marR="6587" marT="6587" marB="0" anchor="b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100" b="1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94084B"/>
                        </a:highligh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87" marR="6587" marT="6587" marB="0" anchor="b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0" i="0" u="none" strike="noStrike" dirty="0">
                        <a:solidFill>
                          <a:schemeClr val="bg1"/>
                        </a:solidFill>
                        <a:effectLst/>
                        <a:highlight>
                          <a:srgbClr val="94084B"/>
                        </a:highlight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587" marR="6587" marT="6587" marB="0" anchor="b">
                    <a:solidFill>
                      <a:srgbClr val="9408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26828"/>
                  </a:ext>
                </a:extLst>
              </a:tr>
              <a:tr h="122446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PREMS - PATIENT TEVREDENHEID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Tx/>
                        <a:buNone/>
                      </a:pPr>
                      <a:endParaRPr lang="nl-NL" sz="1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587" marR="6587" marT="6587" marB="0" anchor="b">
                    <a:solidFill>
                      <a:srgbClr val="CAC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NRS 0-10 </a:t>
                      </a:r>
                      <a:r>
                        <a:rPr lang="nl-N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(3 ITEMS)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nl-NL" sz="10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VOELT U ZICH / VOEL JE JE BEGREPEN DOOR DE BEHANDELAAR(S)? </a:t>
                      </a:r>
                    </a:p>
                    <a:p>
                      <a:pPr marL="0" lvl="0" indent="0">
                        <a:spcAft>
                          <a:spcPts val="0"/>
                        </a:spcAft>
                        <a:buFontTx/>
                        <a:buNone/>
                      </a:pPr>
                      <a:endParaRPr lang="nl-NL" sz="1000" b="1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nl-NL" sz="10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VOELT U ZICH / VOEL JE JE  GEHOLPEN DOOR DE BEHANDELAAR(S)? </a:t>
                      </a:r>
                    </a:p>
                    <a:p>
                      <a:pPr marL="0" lvl="0" indent="0">
                        <a:spcAft>
                          <a:spcPts val="0"/>
                        </a:spcAft>
                        <a:buFontTx/>
                        <a:buNone/>
                      </a:pPr>
                      <a:endParaRPr lang="nl-NL" sz="1000" b="1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nl-NL" sz="1000" b="1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IS UW / JE BEHANDELPLAN DUIDELIJK?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587" marR="6587" marT="6587" marB="0" anchor="b">
                    <a:solidFill>
                      <a:srgbClr val="CAC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T0 NA INTAKE- T6 - T12 MAANDEN - JAARLIJKS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587" marR="6587" marT="6587" marB="0" anchor="b">
                    <a:solidFill>
                      <a:srgbClr val="CAC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013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93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ijdelijke aanduiding voor inhoud 7"/>
          <p:cNvGraphicFramePr>
            <a:graphicFrameLocks noGrp="1"/>
          </p:cNvGraphicFramePr>
          <p:nvPr>
            <p:ph idx="1"/>
          </p:nvPr>
        </p:nvGraphicFramePr>
        <p:xfrm>
          <a:off x="971551" y="3714"/>
          <a:ext cx="10248898" cy="4789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58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595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3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732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 REPORTED UITKOMSTMATEN PRO’S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BIJTMETER AANVULLEND BIJ ZORGSTANDAARDEN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100" baseline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06" marR="68506" marT="34253" marB="34253" anchor="ctr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MEETINSTRUMENTEN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NB VOOR KINDEREN EN HULPBEHOEVENDEN GELDT:</a:t>
                      </a:r>
                    </a:p>
                    <a:p>
                      <a:pPr marL="171450" marR="0" lvl="0" indent="-1714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1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PROMS SPECIFIEK OP LEEFTIJD OF ALGEMENE ITEMS IN PROXY INGEVULD ISM OUDERS / VERZORGERS</a:t>
                      </a:r>
                    </a:p>
                    <a:p>
                      <a:pPr marL="171450" marR="0" lvl="0" indent="-17145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nl-NL" sz="11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NRS WORDT VAS</a:t>
                      </a:r>
                    </a:p>
                  </a:txBody>
                  <a:tcPr marL="68506" marR="68506" marT="34253" marB="34253" anchor="ctr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MEET</a:t>
                      </a:r>
                      <a:r>
                        <a:rPr lang="nl-NL" sz="1100" b="1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/ REGISTRATIE</a:t>
                      </a:r>
                    </a:p>
                    <a:p>
                      <a:pPr algn="ctr"/>
                      <a:r>
                        <a:rPr lang="nl-NL" sz="11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MOMENTEN</a:t>
                      </a:r>
                    </a:p>
                  </a:txBody>
                  <a:tcPr marL="68506" marR="68506" marT="34253" marB="34253" anchor="ctr">
                    <a:solidFill>
                      <a:srgbClr val="9408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985">
                <a:tc>
                  <a:txBody>
                    <a:bodyPr/>
                    <a:lstStyle/>
                    <a:p>
                      <a:r>
                        <a:rPr lang="nl-NL" sz="1000" b="1" i="0" dirty="0">
                          <a:solidFill>
                            <a:schemeClr val="tx1"/>
                          </a:solidFill>
                          <a:latin typeface="+mj-lt"/>
                        </a:rPr>
                        <a:t>AANVULLEND BIJ PROTHESE OF TANDENLOOSHEID</a:t>
                      </a: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0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VERVOORN - </a:t>
                      </a:r>
                      <a:r>
                        <a:rPr lang="nl-NL" sz="10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(10 ITEMS AANVULLEND)</a:t>
                      </a:r>
                    </a:p>
                    <a:p>
                      <a:endParaRPr lang="nl-NL" sz="1000" b="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T0 NA PLAATSING </a:t>
                      </a:r>
                    </a:p>
                    <a:p>
                      <a:pPr algn="l" fontAlgn="b"/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T6 MAANDEN</a:t>
                      </a:r>
                    </a:p>
                    <a:p>
                      <a:pPr algn="l" fontAlgn="b"/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T12 MAANDEN </a:t>
                      </a:r>
                    </a:p>
                    <a:p>
                      <a:pPr algn="l" fontAlgn="b"/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JAARLIJKS</a:t>
                      </a: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66219">
                <a:tc>
                  <a:txBody>
                    <a:bodyPr/>
                    <a:lstStyle/>
                    <a:p>
                      <a:r>
                        <a:rPr lang="nl-NL" sz="10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AANVULLEND BIJ MFP - MET KLOSPROTHESE</a:t>
                      </a:r>
                    </a:p>
                    <a:p>
                      <a:endParaRPr lang="nl-NL" sz="10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nl-NL" sz="10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OFS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0" i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+mn-lt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0" i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CAC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7865238"/>
                  </a:ext>
                </a:extLst>
              </a:tr>
              <a:tr h="770689">
                <a:tc>
                  <a:txBody>
                    <a:bodyPr/>
                    <a:lstStyle/>
                    <a:p>
                      <a:r>
                        <a:rPr lang="nl-NL" sz="1000" b="1" i="0" dirty="0">
                          <a:solidFill>
                            <a:schemeClr val="tx1"/>
                          </a:solidFill>
                          <a:latin typeface="+mj-lt"/>
                        </a:rPr>
                        <a:t>AANVULLEND BIJ  ANGST</a:t>
                      </a: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000" b="1" i="0" dirty="0">
                          <a:solidFill>
                            <a:schemeClr val="tx1"/>
                          </a:solidFill>
                          <a:latin typeface="+mj-lt"/>
                        </a:rPr>
                        <a:t>19+ ANSTSCORELIJST NL (DAS, K-ATB, AS DPFR) - </a:t>
                      </a:r>
                      <a:r>
                        <a:rPr lang="nl-NL" sz="1000" b="0" i="0" dirty="0">
                          <a:solidFill>
                            <a:schemeClr val="tx1"/>
                          </a:solidFill>
                          <a:latin typeface="+mj-lt"/>
                        </a:rPr>
                        <a:t>(</a:t>
                      </a:r>
                      <a:r>
                        <a:rPr lang="nl-NL" sz="1000" b="0" i="0" dirty="0">
                          <a:solidFill>
                            <a:schemeClr val="tx1"/>
                          </a:solidFill>
                          <a:latin typeface="+mn-lt"/>
                        </a:rPr>
                        <a:t>15 ITEMS AANVULLEND)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0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CFSS.DS KINDEREN T/M 18 </a:t>
                      </a:r>
                      <a:r>
                        <a:rPr lang="nl-NL" sz="1000" b="0" i="0" dirty="0">
                          <a:solidFill>
                            <a:schemeClr val="tx1"/>
                          </a:solidFill>
                          <a:latin typeface="+mn-lt"/>
                        </a:rPr>
                        <a:t>(15 ITEMS AANVULLEND)</a:t>
                      </a:r>
                      <a:endParaRPr lang="nl-NL" sz="1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nl-NL" sz="1000" b="1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b"/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T0 NA INTAKE</a:t>
                      </a:r>
                    </a:p>
                    <a:p>
                      <a:pPr algn="l" fontAlgn="b"/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T6 MAANDEN</a:t>
                      </a:r>
                    </a:p>
                    <a:p>
                      <a:pPr algn="l" fontAlgn="b"/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T12 MAANDEN </a:t>
                      </a:r>
                    </a:p>
                    <a:p>
                      <a:pPr algn="l" fontAlgn="b"/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JAARLIJKS</a:t>
                      </a:r>
                    </a:p>
                    <a:p>
                      <a:pPr algn="l" fontAlgn="b"/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</a:p>
                    <a:p>
                      <a:pPr algn="l" fontAlgn="b"/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NA AFRONDING BEHANDELING</a:t>
                      </a:r>
                    </a:p>
                    <a:p>
                      <a:pPr algn="l" fontAlgn="b"/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18454">
                <a:tc>
                  <a:txBody>
                    <a:bodyPr/>
                    <a:lstStyle/>
                    <a:p>
                      <a:r>
                        <a:rPr lang="nl-NL" sz="1000" b="1" i="0" dirty="0">
                          <a:solidFill>
                            <a:schemeClr val="tx1"/>
                          </a:solidFill>
                          <a:latin typeface="+mj-lt"/>
                        </a:rPr>
                        <a:t>AANVULLEND BIJ MFP</a:t>
                      </a: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0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ESTHETIEK – OES</a:t>
                      </a:r>
                      <a:r>
                        <a:rPr lang="nl-NL" sz="100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– (8 </a:t>
                      </a:r>
                      <a:r>
                        <a:rPr lang="nl-NL" sz="1000" b="0" i="0" dirty="0">
                          <a:solidFill>
                            <a:schemeClr val="tx1"/>
                          </a:solidFill>
                          <a:latin typeface="+mn-lt"/>
                        </a:rPr>
                        <a:t>ITEMS AANVULLEND)</a:t>
                      </a:r>
                    </a:p>
                    <a:p>
                      <a:endParaRPr lang="nl-NL" sz="10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dirty="0">
                          <a:solidFill>
                            <a:schemeClr val="tx1"/>
                          </a:solidFill>
                          <a:latin typeface="+mn-lt"/>
                        </a:rPr>
                        <a:t>CFSS.DS KINDEREN T/M 18 </a:t>
                      </a:r>
                      <a:r>
                        <a:rPr lang="nl-NL" sz="1000" b="0" i="0" dirty="0">
                          <a:solidFill>
                            <a:schemeClr val="tx1"/>
                          </a:solidFill>
                          <a:latin typeface="+mn-lt"/>
                        </a:rPr>
                        <a:t>(15 ITEMS AANVULLEND)</a:t>
                      </a:r>
                      <a:endParaRPr lang="nl-NL" sz="1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CAC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319192"/>
                  </a:ext>
                </a:extLst>
              </a:tr>
              <a:tr h="922924">
                <a:tc>
                  <a:txBody>
                    <a:bodyPr/>
                    <a:lstStyle/>
                    <a:p>
                      <a:r>
                        <a:rPr lang="nl-NL" sz="1000" b="1" i="0" dirty="0">
                          <a:solidFill>
                            <a:schemeClr val="tx1"/>
                          </a:solidFill>
                          <a:latin typeface="+mj-lt"/>
                        </a:rPr>
                        <a:t>AANVULLEND BIJ OROFACIALE PIJN &amp; DISFUNCTIE</a:t>
                      </a: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dirty="0">
                          <a:solidFill>
                            <a:schemeClr val="tx1"/>
                          </a:solidFill>
                          <a:latin typeface="+mj-lt"/>
                        </a:rPr>
                        <a:t>PIJN </a:t>
                      </a:r>
                      <a:r>
                        <a:rPr lang="nl-NL" sz="10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– NRS 0-10 - </a:t>
                      </a:r>
                      <a:r>
                        <a:rPr lang="nl-NL" sz="1000" b="0" i="0" dirty="0">
                          <a:solidFill>
                            <a:schemeClr val="tx1"/>
                          </a:solidFill>
                          <a:latin typeface="+mn-lt"/>
                        </a:rPr>
                        <a:t>(1 ITEM AANVULLEND)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r>
                        <a:rPr lang="nl-NL" sz="1000" b="1" i="1" dirty="0">
                          <a:solidFill>
                            <a:schemeClr val="tx1"/>
                          </a:solidFill>
                          <a:latin typeface="+mj-lt"/>
                        </a:rPr>
                        <a:t>WELK CIJFER ZOU U / JE GEVEN AAN DE ERGSTE PIJN IN UW/JE GEZICHT OF MOND DIE U / JE GEDURENDE DE AFGELOPEN 30 DAGEN HEEFT / HEBT GEVOELD?</a:t>
                      </a:r>
                    </a:p>
                    <a:p>
                      <a:endParaRPr lang="nl-NL" sz="1000" b="1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CAC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0657666"/>
                  </a:ext>
                </a:extLst>
              </a:tr>
              <a:tr h="618454">
                <a:tc>
                  <a:txBody>
                    <a:bodyPr/>
                    <a:lstStyle/>
                    <a:p>
                      <a:r>
                        <a:rPr lang="nl-NL" sz="1000" b="1" i="0" dirty="0">
                          <a:solidFill>
                            <a:schemeClr val="tx1"/>
                          </a:solidFill>
                          <a:latin typeface="+mj-lt"/>
                        </a:rPr>
                        <a:t>AANVULLEND BIJ MTI – GERIATRIE</a:t>
                      </a: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  <a:p>
                      <a:endParaRPr lang="nl-NL" sz="1000" b="1" i="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dirty="0">
                          <a:solidFill>
                            <a:schemeClr val="tx1"/>
                          </a:solidFill>
                          <a:latin typeface="+mj-lt"/>
                        </a:rPr>
                        <a:t>70+ DROGE MOND – NRS 0-10 </a:t>
                      </a:r>
                      <a:r>
                        <a:rPr lang="nl-NL" sz="100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nl-NL" sz="1000" b="0" i="0" dirty="0">
                          <a:solidFill>
                            <a:schemeClr val="tx1"/>
                          </a:solidFill>
                          <a:latin typeface="+mn-lt"/>
                        </a:rPr>
                        <a:t>(1 ITEM AANVULLEND)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0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nl-NL" sz="1000" b="1" i="1" dirty="0">
                          <a:solidFill>
                            <a:schemeClr val="tx1"/>
                          </a:solidFill>
                          <a:latin typeface="+mj-lt"/>
                        </a:rPr>
                        <a:t>IN WELKE MATE HEEFT U LAST VAN EEN DROGE MOND?</a:t>
                      </a:r>
                    </a:p>
                    <a:p>
                      <a:endParaRPr lang="nl-NL" sz="1000" b="1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T0 NA INTAKE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T12 MAANDEN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JAARLIJKS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>
                    <a:solidFill>
                      <a:srgbClr val="CAC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6922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7815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ijdelijke aanduiding voor inhoud 7"/>
          <p:cNvGraphicFramePr>
            <a:graphicFrameLocks noGrp="1"/>
          </p:cNvGraphicFramePr>
          <p:nvPr>
            <p:ph idx="1"/>
          </p:nvPr>
        </p:nvGraphicFramePr>
        <p:xfrm>
          <a:off x="971552" y="3714"/>
          <a:ext cx="10248901" cy="5662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9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50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38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1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KLINISCHE UITKOMSTMATEN</a:t>
                      </a:r>
                    </a:p>
                  </a:txBody>
                  <a:tcPr marL="68506" marR="68506" marT="34253" marB="34253" anchor="ctr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MEETINSTRUMENTEN</a:t>
                      </a:r>
                    </a:p>
                    <a:p>
                      <a:pPr algn="ctr"/>
                      <a:r>
                        <a:rPr lang="nl-NL" sz="11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 CATEGORISATIES</a:t>
                      </a:r>
                    </a:p>
                  </a:txBody>
                  <a:tcPr marL="68506" marR="68506" marT="34253" marB="34253" anchor="ctr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1100" b="1" kern="1200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REGISTRATIE</a:t>
                      </a:r>
                    </a:p>
                    <a:p>
                      <a:pPr algn="ctr"/>
                      <a:r>
                        <a:rPr lang="nl-NL" sz="11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MOMENTEN</a:t>
                      </a:r>
                    </a:p>
                  </a:txBody>
                  <a:tcPr marL="68506" marR="68506" marT="34253" marB="34253" anchor="ctr">
                    <a:solidFill>
                      <a:srgbClr val="9408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499">
                <a:tc>
                  <a:txBody>
                    <a:bodyPr/>
                    <a:lstStyle/>
                    <a:p>
                      <a:r>
                        <a:rPr lang="nl-NL" sz="1000" b="1" i="0" dirty="0">
                          <a:solidFill>
                            <a:schemeClr val="bg1"/>
                          </a:solidFill>
                          <a:latin typeface="+mj-lt"/>
                        </a:rPr>
                        <a:t> BIJ VERSTANDELIJKE/LICHAMELIJKE BEPERKING</a:t>
                      </a:r>
                    </a:p>
                  </a:txBody>
                  <a:tcPr marL="9515" marR="9515" marT="9515" marB="0" anchor="b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000" i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>
                    <a:solidFill>
                      <a:srgbClr val="9408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985">
                <a:tc>
                  <a:txBody>
                    <a:bodyPr/>
                    <a:lstStyle/>
                    <a:p>
                      <a:pPr marL="0" marR="0" indent="0" algn="l" defTabSz="345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BEHANDELBAARHEID</a:t>
                      </a:r>
                    </a:p>
                    <a:p>
                      <a:pPr marL="0" marR="0" indent="0" algn="l" defTabSz="345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VENHAM SCORE 0-5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/>
                </a:tc>
                <a:tc rowSpan="5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T0 BIJ INTAKE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JAARLIJKS</a:t>
                      </a:r>
                    </a:p>
                  </a:txBody>
                  <a:tcPr marL="9515" marR="9515" marT="951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6795">
                <a:tc>
                  <a:txBody>
                    <a:bodyPr/>
                    <a:lstStyle/>
                    <a:p>
                      <a:pPr marL="0" marR="0" indent="0" algn="l" defTabSz="345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MONDHYGIENE</a:t>
                      </a:r>
                    </a:p>
                  </a:txBody>
                  <a:tcPr marL="9515" marR="9515" marT="9515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SIMPLIFIED ORAL HYGIENE INDEX 0-3</a:t>
                      </a:r>
                    </a:p>
                  </a:txBody>
                  <a:tcPr marL="9515" marR="9515" marT="9515" marB="0" anchor="b"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6768">
                <a:tc>
                  <a:txBody>
                    <a:bodyPr/>
                    <a:lstStyle/>
                    <a:p>
                      <a:r>
                        <a:rPr lang="nl-NL" sz="1000" b="1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CARIËS</a:t>
                      </a:r>
                    </a:p>
                  </a:txBody>
                  <a:tcPr marL="9515" marR="9515" marT="9515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# ACTIEVE LAESIES</a:t>
                      </a:r>
                    </a:p>
                  </a:txBody>
                  <a:tcPr marL="9515" marR="9515" marT="9515" marB="0" anchor="b"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547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PARO PROBLEMATIEK &amp; </a:t>
                      </a:r>
                      <a:r>
                        <a:rPr lang="nl-NL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ONTSTEKINGEN</a:t>
                      </a:r>
                    </a:p>
                  </a:txBody>
                  <a:tcPr marL="9515" marR="9515" marT="9515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DPSI</a:t>
                      </a:r>
                    </a:p>
                  </a:txBody>
                  <a:tcPr marL="9515" marR="9515" marT="9515" marB="0" anchor="b"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905">
                <a:tc>
                  <a:txBody>
                    <a:bodyPr/>
                    <a:lstStyle/>
                    <a:p>
                      <a:r>
                        <a:rPr lang="nl-NL" sz="1000" b="1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SLIJTAGE</a:t>
                      </a:r>
                    </a:p>
                  </a:txBody>
                  <a:tcPr marL="9515" marR="9515" marT="9515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DTWSI</a:t>
                      </a:r>
                    </a:p>
                  </a:txBody>
                  <a:tcPr marL="9515" marR="9515" marT="9515" marB="0" anchor="b"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8963085"/>
                  </a:ext>
                </a:extLst>
              </a:tr>
              <a:tr h="244284">
                <a:tc>
                  <a:txBody>
                    <a:bodyPr/>
                    <a:lstStyle/>
                    <a:p>
                      <a:r>
                        <a:rPr lang="nl-NL" sz="1000" b="1" i="0" dirty="0">
                          <a:solidFill>
                            <a:schemeClr val="bg1"/>
                          </a:solidFill>
                          <a:latin typeface="+mj-lt"/>
                        </a:rPr>
                        <a:t> BIJ</a:t>
                      </a:r>
                      <a:r>
                        <a:rPr lang="nl-NL" sz="1000" b="1" i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MTI &amp; GERIATRIE</a:t>
                      </a:r>
                      <a:endParaRPr lang="nl-NL" sz="1000" b="1" i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>
                    <a:solidFill>
                      <a:srgbClr val="9408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5335695"/>
                  </a:ext>
                </a:extLst>
              </a:tr>
              <a:tr h="244284">
                <a:tc>
                  <a:txBody>
                    <a:bodyPr/>
                    <a:lstStyle/>
                    <a:p>
                      <a:pPr marL="0" marR="0" indent="0" algn="l" defTabSz="345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MONDHYGIENE</a:t>
                      </a:r>
                    </a:p>
                  </a:txBody>
                  <a:tcPr marL="9515" marR="9515" marT="9515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SIMPLIFIED ORAL HYGIENE INDEX 0-3</a:t>
                      </a:r>
                    </a:p>
                  </a:txBody>
                  <a:tcPr marL="9515" marR="9515" marT="9515" marB="0" anchor="b"/>
                </a:tc>
                <a:tc rowSpan="3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T0 BIJ INTAKE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JAARLIJKS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/>
                </a:tc>
                <a:extLst>
                  <a:ext uri="{0D108BD9-81ED-4DB2-BD59-A6C34878D82A}">
                    <a16:rowId xmlns:a16="http://schemas.microsoft.com/office/drawing/2014/main" val="3687331247"/>
                  </a:ext>
                </a:extLst>
              </a:tr>
              <a:tr h="244284">
                <a:tc>
                  <a:txBody>
                    <a:bodyPr/>
                    <a:lstStyle/>
                    <a:p>
                      <a:r>
                        <a:rPr lang="nl-NL" sz="1000" b="1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CARIËS</a:t>
                      </a:r>
                    </a:p>
                  </a:txBody>
                  <a:tcPr marL="9515" marR="9515" marT="9515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# ACTIEVE LAESIES</a:t>
                      </a:r>
                    </a:p>
                  </a:txBody>
                  <a:tcPr marL="9515" marR="9515" marT="9515" marB="0" anchor="b"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08160141"/>
                  </a:ext>
                </a:extLst>
              </a:tr>
              <a:tr h="244284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PARO PROBLEMATIEK &amp; </a:t>
                      </a:r>
                      <a:r>
                        <a:rPr lang="nl-NL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ONTSTEKINGEN</a:t>
                      </a:r>
                    </a:p>
                  </a:txBody>
                  <a:tcPr marL="9515" marR="9515" marT="9515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DPSI</a:t>
                      </a:r>
                    </a:p>
                  </a:txBody>
                  <a:tcPr marL="9515" marR="9515" marT="9515" marB="0" anchor="b"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03429887"/>
                  </a:ext>
                </a:extLst>
              </a:tr>
              <a:tr h="244284">
                <a:tc>
                  <a:txBody>
                    <a:bodyPr/>
                    <a:lstStyle/>
                    <a:p>
                      <a:r>
                        <a:rPr lang="nl-NL" sz="1000" b="1" i="0" dirty="0">
                          <a:solidFill>
                            <a:schemeClr val="bg1"/>
                          </a:solidFill>
                          <a:latin typeface="+mj-lt"/>
                        </a:rPr>
                        <a:t> </a:t>
                      </a:r>
                      <a:r>
                        <a:rPr lang="nl-NL" sz="1000" b="1" i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BIJ ANGST</a:t>
                      </a:r>
                      <a:endParaRPr lang="nl-NL" sz="1000" b="1" i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>
                    <a:solidFill>
                      <a:srgbClr val="9408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364698"/>
                  </a:ext>
                </a:extLst>
              </a:tr>
              <a:tr h="466219">
                <a:tc>
                  <a:txBody>
                    <a:bodyPr/>
                    <a:lstStyle/>
                    <a:p>
                      <a:pPr marL="0" marR="0" indent="0" algn="l" defTabSz="345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BEHANDELBAARHEID BIJ KINDEREN</a:t>
                      </a:r>
                    </a:p>
                    <a:p>
                      <a:pPr marL="0" marR="0" indent="0" algn="l" defTabSz="345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345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VENHAM SCORE 0-5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T0 BIJ INTAKE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BIJ AFRONDING BEHANDELING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/>
                </a:tc>
                <a:extLst>
                  <a:ext uri="{0D108BD9-81ED-4DB2-BD59-A6C34878D82A}">
                    <a16:rowId xmlns:a16="http://schemas.microsoft.com/office/drawing/2014/main" val="3901359394"/>
                  </a:ext>
                </a:extLst>
              </a:tr>
              <a:tr h="244284">
                <a:tc>
                  <a:txBody>
                    <a:bodyPr/>
                    <a:lstStyle/>
                    <a:p>
                      <a:r>
                        <a:rPr lang="nl-NL" sz="1000" b="1" i="0" dirty="0">
                          <a:solidFill>
                            <a:schemeClr val="bg1"/>
                          </a:solidFill>
                          <a:latin typeface="+mj-lt"/>
                        </a:rPr>
                        <a:t> BIJ</a:t>
                      </a:r>
                      <a:r>
                        <a:rPr lang="nl-NL" sz="1000" b="1" i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OROFACIALE PIJN &amp; DISFUNCTIE</a:t>
                      </a:r>
                      <a:endParaRPr lang="nl-NL" sz="1000" b="1" i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NL" sz="1000" i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>
                    <a:solidFill>
                      <a:srgbClr val="9408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7819156"/>
                  </a:ext>
                </a:extLst>
              </a:tr>
              <a:tr h="466219">
                <a:tc>
                  <a:txBody>
                    <a:bodyPr/>
                    <a:lstStyle/>
                    <a:p>
                      <a:pPr marL="0" marR="0" indent="0" algn="l" defTabSz="345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MMO MAXIMALE MOND OPENING</a:t>
                      </a:r>
                    </a:p>
                    <a:p>
                      <a:pPr marL="0" marR="0" indent="0" algn="l" defTabSz="345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34556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IN MM ACTIEF VANAF BEIDE INCISIEFPUNTEN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T0 BIJ INTAKE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BIJ AFRONDING BEHANDELING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0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/>
                </a:tc>
                <a:extLst>
                  <a:ext uri="{0D108BD9-81ED-4DB2-BD59-A6C34878D82A}">
                    <a16:rowId xmlns:a16="http://schemas.microsoft.com/office/drawing/2014/main" val="3564147821"/>
                  </a:ext>
                </a:extLst>
              </a:tr>
              <a:tr h="244284">
                <a:tc>
                  <a:txBody>
                    <a:bodyPr/>
                    <a:lstStyle/>
                    <a:p>
                      <a:r>
                        <a:rPr lang="nl-NL" sz="1000" b="1" i="0" dirty="0">
                          <a:solidFill>
                            <a:schemeClr val="bg1"/>
                          </a:solidFill>
                          <a:latin typeface="+mj-lt"/>
                        </a:rPr>
                        <a:t> </a:t>
                      </a:r>
                      <a:r>
                        <a:rPr lang="nl-NL" sz="1000" b="1" i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BIJ MFP</a:t>
                      </a:r>
                      <a:endParaRPr lang="nl-NL" sz="1000" b="1" i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9515" marR="9515" marT="9515" marB="0" anchor="b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>
                    <a:solidFill>
                      <a:srgbClr val="94084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>
                    <a:solidFill>
                      <a:srgbClr val="9408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827634"/>
                  </a:ext>
                </a:extLst>
              </a:tr>
              <a:tr h="244284">
                <a:tc>
                  <a:txBody>
                    <a:bodyPr/>
                    <a:lstStyle/>
                    <a:p>
                      <a:r>
                        <a:rPr lang="nl-NL" sz="1000" b="1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SLIJTAGE</a:t>
                      </a:r>
                    </a:p>
                  </a:txBody>
                  <a:tcPr marL="9515" marR="9515" marT="9515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GRADATIE</a:t>
                      </a:r>
                    </a:p>
                  </a:txBody>
                  <a:tcPr marL="9515" marR="9515" marT="9515" marB="0" anchor="b"/>
                </a:tc>
                <a:tc rowSpan="3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T0 BIJ INTAKE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Arial" panose="020B0604020202020204" pitchFamily="34" charset="0"/>
                        </a:rPr>
                        <a:t>JAARLIJKS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BIJ AFRONDING BEHANDELING</a:t>
                      </a: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15" marR="9515" marT="9515" marB="0" anchor="b"/>
                </a:tc>
                <a:extLst>
                  <a:ext uri="{0D108BD9-81ED-4DB2-BD59-A6C34878D82A}">
                    <a16:rowId xmlns:a16="http://schemas.microsoft.com/office/drawing/2014/main" val="2769417730"/>
                  </a:ext>
                </a:extLst>
              </a:tr>
              <a:tr h="244284">
                <a:tc>
                  <a:txBody>
                    <a:bodyPr/>
                    <a:lstStyle/>
                    <a:p>
                      <a:r>
                        <a:rPr lang="nl-NL" sz="1000" b="1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CARIËS</a:t>
                      </a:r>
                    </a:p>
                  </a:txBody>
                  <a:tcPr marL="9515" marR="9515" marT="9515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# ACTIEVE LAESIES</a:t>
                      </a:r>
                    </a:p>
                  </a:txBody>
                  <a:tcPr marL="9515" marR="9515" marT="9515" marB="0" anchor="b"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37545891"/>
                  </a:ext>
                </a:extLst>
              </a:tr>
              <a:tr h="28212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00" b="1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PARO PROBLEMATIEK &amp; </a:t>
                      </a:r>
                      <a:r>
                        <a:rPr lang="nl-NL" sz="1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ONTSTEKINGEN</a:t>
                      </a:r>
                    </a:p>
                  </a:txBody>
                  <a:tcPr marL="9515" marR="9515" marT="9515" marB="0" anchor="b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nl-NL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DPSI</a:t>
                      </a:r>
                    </a:p>
                  </a:txBody>
                  <a:tcPr marL="9515" marR="9515" marT="9515" marB="0" anchor="b"/>
                </a:tc>
                <a:tc vMerge="1">
                  <a:txBody>
                    <a:bodyPr/>
                    <a:lstStyle/>
                    <a:p>
                      <a:pPr marL="0" marR="0" lvl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36859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40718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629</Words>
  <Application>Microsoft Office PowerPoint</Application>
  <PresentationFormat>Breedbeeld</PresentationFormat>
  <Paragraphs>189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Kantoorthema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Bernadet Spaan</dc:creator>
  <cp:lastModifiedBy>Bernadet Spaan</cp:lastModifiedBy>
  <cp:revision>1</cp:revision>
  <dcterms:created xsi:type="dcterms:W3CDTF">2025-03-12T20:19:03Z</dcterms:created>
  <dcterms:modified xsi:type="dcterms:W3CDTF">2025-03-12T20:19:36Z</dcterms:modified>
</cp:coreProperties>
</file>